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4" r:id="rId4"/>
  </p:sldMasterIdLst>
  <p:notesMasterIdLst>
    <p:notesMasterId r:id="rId91"/>
  </p:notesMasterIdLst>
  <p:handoutMasterIdLst>
    <p:handoutMasterId r:id="rId92"/>
  </p:handoutMasterIdLst>
  <p:sldIdLst>
    <p:sldId id="456" r:id="rId5"/>
    <p:sldId id="459" r:id="rId6"/>
    <p:sldId id="457" r:id="rId7"/>
    <p:sldId id="298" r:id="rId8"/>
    <p:sldId id="313" r:id="rId9"/>
    <p:sldId id="451" r:id="rId10"/>
    <p:sldId id="452" r:id="rId11"/>
    <p:sldId id="453" r:id="rId12"/>
    <p:sldId id="454" r:id="rId13"/>
    <p:sldId id="258" r:id="rId14"/>
    <p:sldId id="460" r:id="rId15"/>
    <p:sldId id="462" r:id="rId16"/>
    <p:sldId id="463" r:id="rId17"/>
    <p:sldId id="455" r:id="rId18"/>
    <p:sldId id="398" r:id="rId19"/>
    <p:sldId id="403" r:id="rId20"/>
    <p:sldId id="404" r:id="rId21"/>
    <p:sldId id="405" r:id="rId22"/>
    <p:sldId id="400" r:id="rId23"/>
    <p:sldId id="492" r:id="rId24"/>
    <p:sldId id="501" r:id="rId25"/>
    <p:sldId id="502" r:id="rId26"/>
    <p:sldId id="504" r:id="rId27"/>
    <p:sldId id="503" r:id="rId28"/>
    <p:sldId id="505" r:id="rId29"/>
    <p:sldId id="417" r:id="rId30"/>
    <p:sldId id="421" r:id="rId31"/>
    <p:sldId id="416" r:id="rId32"/>
    <p:sldId id="418" r:id="rId33"/>
    <p:sldId id="419" r:id="rId34"/>
    <p:sldId id="420" r:id="rId35"/>
    <p:sldId id="506" r:id="rId36"/>
    <p:sldId id="507" r:id="rId37"/>
    <p:sldId id="508" r:id="rId38"/>
    <p:sldId id="493" r:id="rId39"/>
    <p:sldId id="494" r:id="rId40"/>
    <p:sldId id="495" r:id="rId41"/>
    <p:sldId id="496" r:id="rId42"/>
    <p:sldId id="497" r:id="rId43"/>
    <p:sldId id="498" r:id="rId44"/>
    <p:sldId id="499" r:id="rId45"/>
    <p:sldId id="500" r:id="rId46"/>
    <p:sldId id="464" r:id="rId47"/>
    <p:sldId id="401" r:id="rId48"/>
    <p:sldId id="402" r:id="rId49"/>
    <p:sldId id="406" r:id="rId50"/>
    <p:sldId id="407" r:id="rId51"/>
    <p:sldId id="408" r:id="rId52"/>
    <p:sldId id="409" r:id="rId53"/>
    <p:sldId id="531" r:id="rId54"/>
    <p:sldId id="413" r:id="rId55"/>
    <p:sldId id="414" r:id="rId56"/>
    <p:sldId id="532" r:id="rId57"/>
    <p:sldId id="415" r:id="rId58"/>
    <p:sldId id="509" r:id="rId59"/>
    <p:sldId id="533" r:id="rId60"/>
    <p:sldId id="534" r:id="rId61"/>
    <p:sldId id="412" r:id="rId62"/>
    <p:sldId id="422" r:id="rId63"/>
    <p:sldId id="535" r:id="rId64"/>
    <p:sldId id="536" r:id="rId65"/>
    <p:sldId id="537" r:id="rId66"/>
    <p:sldId id="538" r:id="rId67"/>
    <p:sldId id="539" r:id="rId68"/>
    <p:sldId id="540" r:id="rId69"/>
    <p:sldId id="541" r:id="rId70"/>
    <p:sldId id="469" r:id="rId71"/>
    <p:sldId id="470" r:id="rId72"/>
    <p:sldId id="471" r:id="rId73"/>
    <p:sldId id="472" r:id="rId74"/>
    <p:sldId id="473" r:id="rId75"/>
    <p:sldId id="474" r:id="rId76"/>
    <p:sldId id="475" r:id="rId77"/>
    <p:sldId id="476" r:id="rId78"/>
    <p:sldId id="477" r:id="rId79"/>
    <p:sldId id="478" r:id="rId80"/>
    <p:sldId id="479" r:id="rId81"/>
    <p:sldId id="480" r:id="rId82"/>
    <p:sldId id="523" r:id="rId83"/>
    <p:sldId id="524" r:id="rId84"/>
    <p:sldId id="525" r:id="rId85"/>
    <p:sldId id="526" r:id="rId86"/>
    <p:sldId id="527" r:id="rId87"/>
    <p:sldId id="528" r:id="rId88"/>
    <p:sldId id="530" r:id="rId89"/>
    <p:sldId id="529" r:id="rId90"/>
  </p:sldIdLst>
  <p:sldSz cx="12188825" cy="6858000"/>
  <p:notesSz cx="6950075" cy="9236075"/>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 clrIdx="0"/>
  <p:cmAuthor id="2" name="Hailey A Bandy" initials="HAB"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2A"/>
    <a:srgbClr val="17662B"/>
    <a:srgbClr val="004620"/>
    <a:srgbClr val="187F3A"/>
    <a:srgbClr val="A4D811"/>
    <a:srgbClr val="18B22E"/>
    <a:srgbClr val="169F44"/>
    <a:srgbClr val="009051"/>
    <a:srgbClr val="929000"/>
    <a:srgbClr val="4E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95" autoAdjust="0"/>
    <p:restoredTop sz="78951" autoAdjust="0"/>
  </p:normalViewPr>
  <p:slideViewPr>
    <p:cSldViewPr>
      <p:cViewPr varScale="1">
        <p:scale>
          <a:sx n="115" d="100"/>
          <a:sy n="115" d="100"/>
        </p:scale>
        <p:origin x="120" y="432"/>
      </p:cViewPr>
      <p:guideLst>
        <p:guide orient="horz" pos="2160"/>
        <p:guide pos="3839"/>
      </p:guideLst>
    </p:cSldViewPr>
  </p:slideViewPr>
  <p:notesTextViewPr>
    <p:cViewPr>
      <p:scale>
        <a:sx n="3" d="2"/>
        <a:sy n="3" d="2"/>
      </p:scale>
      <p:origin x="0" y="0"/>
    </p:cViewPr>
  </p:notesTextViewPr>
  <p:notesViewPr>
    <p:cSldViewPr showGuides="1">
      <p:cViewPr varScale="1">
        <p:scale>
          <a:sx n="63" d="100"/>
          <a:sy n="63" d="100"/>
        </p:scale>
        <p:origin x="1986" y="10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AC2F3AF-1A71-4C8D-B207-2EAF1E672F84}"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FB786C-40AF-4D23-A5D6-2A9C2841CDAB}">
      <dgm:prSet phldrT="[Text]" custT="1"/>
      <dgm:spPr/>
      <dgm:t>
        <a:bodyPr/>
        <a:lstStyle/>
        <a:p>
          <a:r>
            <a:rPr lang="en-US" sz="1600" dirty="0"/>
            <a:t>Facility Clearance</a:t>
          </a:r>
        </a:p>
      </dgm:t>
    </dgm:pt>
    <dgm:pt modelId="{F75E93D6-F0C5-4DB3-97C2-F689B25B34E1}" type="parTrans" cxnId="{6EFF2787-7971-4E68-8195-432F7053DE10}">
      <dgm:prSet/>
      <dgm:spPr/>
      <dgm:t>
        <a:bodyPr/>
        <a:lstStyle/>
        <a:p>
          <a:endParaRPr lang="en-US" sz="1600"/>
        </a:p>
      </dgm:t>
    </dgm:pt>
    <dgm:pt modelId="{A6939B2A-44CC-4B7B-8A6B-E039E82F3DD9}" type="sibTrans" cxnId="{6EFF2787-7971-4E68-8195-432F7053DE10}">
      <dgm:prSet/>
      <dgm:spPr/>
      <dgm:t>
        <a:bodyPr/>
        <a:lstStyle/>
        <a:p>
          <a:endParaRPr lang="en-US" sz="1600"/>
        </a:p>
      </dgm:t>
    </dgm:pt>
    <dgm:pt modelId="{BA210A4F-BE30-4274-8581-16F23B3935B7}">
      <dgm:prSet phldrT="[Text]" custT="1"/>
      <dgm:spPr/>
      <dgm:t>
        <a:bodyPr/>
        <a:lstStyle/>
        <a:p>
          <a:r>
            <a:rPr lang="en-US" sz="1600" dirty="0"/>
            <a:t>International Shipping &amp; Imports</a:t>
          </a:r>
        </a:p>
      </dgm:t>
    </dgm:pt>
    <dgm:pt modelId="{50F191E0-1749-471F-B8A1-F502B7A783FA}" type="parTrans" cxnId="{A7C50574-2C28-4598-80C1-4F42E744FB6A}">
      <dgm:prSet/>
      <dgm:spPr/>
      <dgm:t>
        <a:bodyPr/>
        <a:lstStyle/>
        <a:p>
          <a:endParaRPr lang="en-US" sz="1600"/>
        </a:p>
      </dgm:t>
    </dgm:pt>
    <dgm:pt modelId="{C2E79EDC-DD4C-47F1-A32D-BFC13349979A}" type="sibTrans" cxnId="{A7C50574-2C28-4598-80C1-4F42E744FB6A}">
      <dgm:prSet/>
      <dgm:spPr/>
      <dgm:t>
        <a:bodyPr/>
        <a:lstStyle/>
        <a:p>
          <a:endParaRPr lang="en-US" sz="1600"/>
        </a:p>
      </dgm:t>
    </dgm:pt>
    <dgm:pt modelId="{304F7887-273B-434E-95F3-8392824B365E}">
      <dgm:prSet phldrT="[Text]" custT="1"/>
      <dgm:spPr/>
      <dgm:t>
        <a:bodyPr/>
        <a:lstStyle/>
        <a:p>
          <a:r>
            <a:rPr lang="en-US" sz="1600" dirty="0"/>
            <a:t>International Travel</a:t>
          </a:r>
        </a:p>
      </dgm:t>
    </dgm:pt>
    <dgm:pt modelId="{BAED6989-0ECD-425B-9BF9-8ACE64B9F57C}" type="parTrans" cxnId="{E0D17825-1A2F-42EA-88E4-949F0AE86FDD}">
      <dgm:prSet/>
      <dgm:spPr/>
      <dgm:t>
        <a:bodyPr/>
        <a:lstStyle/>
        <a:p>
          <a:endParaRPr lang="en-US" sz="1600"/>
        </a:p>
      </dgm:t>
    </dgm:pt>
    <dgm:pt modelId="{DC762E08-20B0-4E19-9106-0D5E1222672A}" type="sibTrans" cxnId="{E0D17825-1A2F-42EA-88E4-949F0AE86FDD}">
      <dgm:prSet/>
      <dgm:spPr/>
      <dgm:t>
        <a:bodyPr/>
        <a:lstStyle/>
        <a:p>
          <a:endParaRPr lang="en-US" sz="1600"/>
        </a:p>
      </dgm:t>
    </dgm:pt>
    <dgm:pt modelId="{224F073E-92FF-43E8-A1D2-74D1019264DD}">
      <dgm:prSet custT="1"/>
      <dgm:spPr/>
      <dgm:t>
        <a:bodyPr/>
        <a:lstStyle/>
        <a:p>
          <a:r>
            <a:rPr lang="en-US" sz="1600" dirty="0"/>
            <a:t>Student Programs</a:t>
          </a:r>
        </a:p>
      </dgm:t>
    </dgm:pt>
    <dgm:pt modelId="{0245EDF4-38E9-4B06-8685-BDE07B0993A4}" type="parTrans" cxnId="{E1A39F88-9326-4136-8435-AFAD4D081F82}">
      <dgm:prSet/>
      <dgm:spPr/>
      <dgm:t>
        <a:bodyPr/>
        <a:lstStyle/>
        <a:p>
          <a:endParaRPr lang="en-US" sz="1600"/>
        </a:p>
      </dgm:t>
    </dgm:pt>
    <dgm:pt modelId="{CD609840-3EE8-440C-80A4-0F3FFCC38B27}" type="sibTrans" cxnId="{E1A39F88-9326-4136-8435-AFAD4D081F82}">
      <dgm:prSet/>
      <dgm:spPr/>
      <dgm:t>
        <a:bodyPr/>
        <a:lstStyle/>
        <a:p>
          <a:endParaRPr lang="en-US" sz="1600"/>
        </a:p>
      </dgm:t>
    </dgm:pt>
    <dgm:pt modelId="{959F5E42-D003-46C9-BFA9-081781572CD6}">
      <dgm:prSet custT="1"/>
      <dgm:spPr/>
      <dgm:t>
        <a:bodyPr/>
        <a:lstStyle/>
        <a:p>
          <a:r>
            <a:rPr lang="en-US" sz="1600" dirty="0"/>
            <a:t>I-129 Visa Attestations</a:t>
          </a:r>
        </a:p>
      </dgm:t>
    </dgm:pt>
    <dgm:pt modelId="{41A413C0-37A9-45C5-A444-F989EB14DB22}" type="parTrans" cxnId="{9FF6A384-F21C-4FDE-B1C0-E4623A1315DC}">
      <dgm:prSet/>
      <dgm:spPr/>
      <dgm:t>
        <a:bodyPr/>
        <a:lstStyle/>
        <a:p>
          <a:endParaRPr lang="en-US" sz="1600"/>
        </a:p>
      </dgm:t>
    </dgm:pt>
    <dgm:pt modelId="{736331EF-B8F8-4240-AAE1-E1DB5624357C}" type="sibTrans" cxnId="{9FF6A384-F21C-4FDE-B1C0-E4623A1315DC}">
      <dgm:prSet/>
      <dgm:spPr/>
      <dgm:t>
        <a:bodyPr/>
        <a:lstStyle/>
        <a:p>
          <a:endParaRPr lang="en-US" sz="1600"/>
        </a:p>
      </dgm:t>
    </dgm:pt>
    <dgm:pt modelId="{70F50014-7EA8-4D27-A13E-8373042906AC}">
      <dgm:prSet custT="1"/>
      <dgm:spPr/>
      <dgm:t>
        <a:bodyPr/>
        <a:lstStyle/>
        <a:p>
          <a:r>
            <a:rPr lang="en-US" sz="1600" dirty="0"/>
            <a:t>Distance Education</a:t>
          </a:r>
        </a:p>
      </dgm:t>
    </dgm:pt>
    <dgm:pt modelId="{5644D686-0959-4A77-BF4E-59812DED5914}" type="parTrans" cxnId="{9D93F72B-C024-4255-BE0C-4D3F5898B231}">
      <dgm:prSet/>
      <dgm:spPr/>
      <dgm:t>
        <a:bodyPr/>
        <a:lstStyle/>
        <a:p>
          <a:endParaRPr lang="en-US" sz="1600"/>
        </a:p>
      </dgm:t>
    </dgm:pt>
    <dgm:pt modelId="{7FF13E55-B1C6-41C9-BE45-653DB65FD91A}" type="sibTrans" cxnId="{9D93F72B-C024-4255-BE0C-4D3F5898B231}">
      <dgm:prSet/>
      <dgm:spPr/>
      <dgm:t>
        <a:bodyPr/>
        <a:lstStyle/>
        <a:p>
          <a:endParaRPr lang="en-US" sz="1600"/>
        </a:p>
      </dgm:t>
    </dgm:pt>
    <dgm:pt modelId="{EAFFA000-022D-46CB-B0F8-97863E1AE6B0}">
      <dgm:prSet custT="1"/>
      <dgm:spPr/>
      <dgm:t>
        <a:bodyPr/>
        <a:lstStyle/>
        <a:p>
          <a:r>
            <a:rPr lang="en-US" sz="1600" dirty="0"/>
            <a:t>Technology Transfer</a:t>
          </a:r>
        </a:p>
      </dgm:t>
    </dgm:pt>
    <dgm:pt modelId="{CF2C65CB-79C9-4C0B-B323-AC6C2E5299F0}" type="parTrans" cxnId="{886EF04A-9497-4870-B2BA-BE9DDDB3BCB7}">
      <dgm:prSet/>
      <dgm:spPr/>
      <dgm:t>
        <a:bodyPr/>
        <a:lstStyle/>
        <a:p>
          <a:endParaRPr lang="en-US" sz="1600"/>
        </a:p>
      </dgm:t>
    </dgm:pt>
    <dgm:pt modelId="{759B701D-E4AF-4450-B16B-F3DC80704B51}" type="sibTrans" cxnId="{886EF04A-9497-4870-B2BA-BE9DDDB3BCB7}">
      <dgm:prSet/>
      <dgm:spPr/>
      <dgm:t>
        <a:bodyPr/>
        <a:lstStyle/>
        <a:p>
          <a:endParaRPr lang="en-US" sz="1600"/>
        </a:p>
      </dgm:t>
    </dgm:pt>
    <dgm:pt modelId="{33E5BBAD-B715-44BC-B3E6-B7CB1FF3D579}">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t>IT and Data Security</a:t>
          </a:r>
        </a:p>
      </dgm:t>
    </dgm:pt>
    <dgm:pt modelId="{80835319-FB6D-4665-AC5F-9950902EEB68}" type="parTrans" cxnId="{6F8186D8-9F18-4A71-8F2C-71744EDD2985}">
      <dgm:prSet/>
      <dgm:spPr/>
      <dgm:t>
        <a:bodyPr/>
        <a:lstStyle/>
        <a:p>
          <a:endParaRPr lang="en-US" sz="1600"/>
        </a:p>
      </dgm:t>
    </dgm:pt>
    <dgm:pt modelId="{DCF2FF0F-023B-4194-8DB8-F0CFA218938E}" type="sibTrans" cxnId="{6F8186D8-9F18-4A71-8F2C-71744EDD2985}">
      <dgm:prSet/>
      <dgm:spPr/>
      <dgm:t>
        <a:bodyPr/>
        <a:lstStyle/>
        <a:p>
          <a:endParaRPr lang="en-US" sz="1600"/>
        </a:p>
      </dgm:t>
    </dgm:pt>
    <dgm:pt modelId="{955E2A1E-23E6-4602-A09C-CFE54DABC057}">
      <dgm:prSet custT="1"/>
      <dgm:spPr/>
      <dgm:t>
        <a:bodyPr/>
        <a:lstStyle/>
        <a:p>
          <a:r>
            <a:rPr lang="en-US" sz="1600" dirty="0"/>
            <a:t>Controlled Biologics (Incl. Select Agents &amp; Toxins)</a:t>
          </a:r>
        </a:p>
      </dgm:t>
    </dgm:pt>
    <dgm:pt modelId="{74504FC1-A17B-41A2-BB77-D00CDB6AE576}" type="parTrans" cxnId="{4126ECC5-0E1C-45BB-AE3A-B5C3716AFC31}">
      <dgm:prSet/>
      <dgm:spPr/>
      <dgm:t>
        <a:bodyPr/>
        <a:lstStyle/>
        <a:p>
          <a:endParaRPr lang="en-US" sz="1600"/>
        </a:p>
      </dgm:t>
    </dgm:pt>
    <dgm:pt modelId="{1DE3266D-181D-4BD0-B5C5-2648F62E44BE}" type="sibTrans" cxnId="{4126ECC5-0E1C-45BB-AE3A-B5C3716AFC31}">
      <dgm:prSet/>
      <dgm:spPr/>
      <dgm:t>
        <a:bodyPr/>
        <a:lstStyle/>
        <a:p>
          <a:endParaRPr lang="en-US" sz="1600"/>
        </a:p>
      </dgm:t>
    </dgm:pt>
    <dgm:pt modelId="{9BB5C4B0-C45B-4FB5-B6D2-7CA31E1C8722}">
      <dgm:prSet custT="1"/>
      <dgm:spPr/>
      <dgm:t>
        <a:bodyPr/>
        <a:lstStyle/>
        <a:p>
          <a:r>
            <a:rPr lang="en-US" sz="1600" dirty="0"/>
            <a:t>Receipt of Gifts from Foreign Entities</a:t>
          </a:r>
        </a:p>
      </dgm:t>
    </dgm:pt>
    <dgm:pt modelId="{518BC6F7-9E37-433F-A9B9-092279DEBD69}" type="parTrans" cxnId="{FD022328-6D89-4D3F-8EC1-04993BB0BB16}">
      <dgm:prSet/>
      <dgm:spPr/>
      <dgm:t>
        <a:bodyPr/>
        <a:lstStyle/>
        <a:p>
          <a:endParaRPr lang="en-US" sz="1600"/>
        </a:p>
      </dgm:t>
    </dgm:pt>
    <dgm:pt modelId="{B670868B-59AC-496F-BA86-748D56FC9850}" type="sibTrans" cxnId="{FD022328-6D89-4D3F-8EC1-04993BB0BB16}">
      <dgm:prSet/>
      <dgm:spPr/>
      <dgm:t>
        <a:bodyPr/>
        <a:lstStyle/>
        <a:p>
          <a:endParaRPr lang="en-US" sz="1600"/>
        </a:p>
      </dgm:t>
    </dgm:pt>
    <dgm:pt modelId="{8D4EA5F3-13B2-4AF9-A31D-DE649C2EDACF}">
      <dgm:prSet custT="1"/>
      <dgm:spPr/>
      <dgm:t>
        <a:bodyPr/>
        <a:lstStyle/>
        <a:p>
          <a:r>
            <a:rPr lang="en-US" sz="1600" dirty="0"/>
            <a:t>Defense Services</a:t>
          </a:r>
        </a:p>
      </dgm:t>
    </dgm:pt>
    <dgm:pt modelId="{AB8A2065-E1C3-48C2-AF5B-6C0E2DD9CF62}" type="parTrans" cxnId="{28698CAE-073E-4DA5-A2E2-C2B75BF7E0DF}">
      <dgm:prSet/>
      <dgm:spPr/>
      <dgm:t>
        <a:bodyPr/>
        <a:lstStyle/>
        <a:p>
          <a:endParaRPr lang="en-US" sz="1600"/>
        </a:p>
      </dgm:t>
    </dgm:pt>
    <dgm:pt modelId="{77BCCA30-F931-42F1-85B7-D1AE58F050E3}" type="sibTrans" cxnId="{28698CAE-073E-4DA5-A2E2-C2B75BF7E0DF}">
      <dgm:prSet/>
      <dgm:spPr/>
      <dgm:t>
        <a:bodyPr/>
        <a:lstStyle/>
        <a:p>
          <a:endParaRPr lang="en-US" sz="1600"/>
        </a:p>
      </dgm:t>
    </dgm:pt>
    <dgm:pt modelId="{6778E6C4-5BC1-4132-8FE5-9974CE5FA7E7}">
      <dgm:prSet custT="1"/>
      <dgm:spPr/>
      <dgm:t>
        <a:bodyPr/>
        <a:lstStyle/>
        <a:p>
          <a:r>
            <a:rPr lang="en-US" sz="1600" dirty="0"/>
            <a:t>Sponsored Research</a:t>
          </a:r>
        </a:p>
      </dgm:t>
    </dgm:pt>
    <dgm:pt modelId="{2772CBFE-8C1D-49EC-A5CA-431B01B3A1AB}" type="parTrans" cxnId="{F015699A-0F1D-4FB2-89C1-945E14A8EF07}">
      <dgm:prSet/>
      <dgm:spPr/>
      <dgm:t>
        <a:bodyPr/>
        <a:lstStyle/>
        <a:p>
          <a:endParaRPr lang="en-US" sz="1600"/>
        </a:p>
      </dgm:t>
    </dgm:pt>
    <dgm:pt modelId="{7FAD261D-D683-4BA8-91C4-40EF511806DB}" type="sibTrans" cxnId="{F015699A-0F1D-4FB2-89C1-945E14A8EF07}">
      <dgm:prSet/>
      <dgm:spPr/>
      <dgm:t>
        <a:bodyPr/>
        <a:lstStyle/>
        <a:p>
          <a:endParaRPr lang="en-US" sz="1600"/>
        </a:p>
      </dgm:t>
    </dgm:pt>
    <dgm:pt modelId="{BBE82010-7123-42E0-8889-267F491F673E}">
      <dgm:prSet custT="1"/>
      <dgm:spPr/>
      <dgm:t>
        <a:bodyPr/>
        <a:lstStyle/>
        <a:p>
          <a:r>
            <a:rPr lang="en-US" sz="1600" dirty="0"/>
            <a:t>Engagements &amp; Collaboration with Foreign Entities</a:t>
          </a:r>
        </a:p>
      </dgm:t>
    </dgm:pt>
    <dgm:pt modelId="{C54F3F34-A6A7-45BB-8EBD-043AAD5ED16F}" type="parTrans" cxnId="{6ABD3478-4398-47EF-BA1D-610C493C2C6B}">
      <dgm:prSet/>
      <dgm:spPr/>
      <dgm:t>
        <a:bodyPr/>
        <a:lstStyle/>
        <a:p>
          <a:endParaRPr lang="en-US" sz="1600"/>
        </a:p>
      </dgm:t>
    </dgm:pt>
    <dgm:pt modelId="{5AD0E50F-C6AF-49BA-BDD9-A60AA165B69E}" type="sibTrans" cxnId="{6ABD3478-4398-47EF-BA1D-610C493C2C6B}">
      <dgm:prSet/>
      <dgm:spPr/>
      <dgm:t>
        <a:bodyPr/>
        <a:lstStyle/>
        <a:p>
          <a:endParaRPr lang="en-US" sz="1600"/>
        </a:p>
      </dgm:t>
    </dgm:pt>
    <dgm:pt modelId="{91DE134B-292C-47D2-9F1F-CD8D855C0FE8}">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t>Procurement of items, equipment, materials, and software</a:t>
          </a:r>
        </a:p>
      </dgm:t>
    </dgm:pt>
    <dgm:pt modelId="{8C2E5D4C-5D67-4846-B2EC-3FD34505FF74}" type="parTrans" cxnId="{5A5CB2FD-1BAE-4AC8-B5C9-4FAA4A9D0485}">
      <dgm:prSet/>
      <dgm:spPr/>
      <dgm:t>
        <a:bodyPr/>
        <a:lstStyle/>
        <a:p>
          <a:endParaRPr lang="en-US" sz="1600"/>
        </a:p>
      </dgm:t>
    </dgm:pt>
    <dgm:pt modelId="{83EDE2D5-1F52-4530-A18F-5D84C93010FD}" type="sibTrans" cxnId="{5A5CB2FD-1BAE-4AC8-B5C9-4FAA4A9D0485}">
      <dgm:prSet/>
      <dgm:spPr/>
      <dgm:t>
        <a:bodyPr/>
        <a:lstStyle/>
        <a:p>
          <a:endParaRPr lang="en-US" sz="1600"/>
        </a:p>
      </dgm:t>
    </dgm:pt>
    <dgm:pt modelId="{0C6A2F0D-FB21-44A8-8636-65FBE3522C3D}">
      <dgm:prSet custT="1"/>
      <dgm:spPr/>
      <dgm:t>
        <a:bodyPr/>
        <a:lstStyle/>
        <a:p>
          <a:r>
            <a:rPr lang="en-US" sz="1600" dirty="0"/>
            <a:t>Work-for-Hire/ Recharge Services</a:t>
          </a:r>
        </a:p>
      </dgm:t>
    </dgm:pt>
    <dgm:pt modelId="{0E741498-D473-4E85-A71A-08A043EC2563}" type="parTrans" cxnId="{718FBBA0-8320-44C7-B849-24790C75A9A0}">
      <dgm:prSet/>
      <dgm:spPr/>
      <dgm:t>
        <a:bodyPr/>
        <a:lstStyle/>
        <a:p>
          <a:endParaRPr lang="en-US" sz="1600"/>
        </a:p>
      </dgm:t>
    </dgm:pt>
    <dgm:pt modelId="{D34745DE-9000-4711-A4BE-651746BA1F88}" type="sibTrans" cxnId="{718FBBA0-8320-44C7-B849-24790C75A9A0}">
      <dgm:prSet/>
      <dgm:spPr/>
      <dgm:t>
        <a:bodyPr/>
        <a:lstStyle/>
        <a:p>
          <a:endParaRPr lang="en-US" sz="1600"/>
        </a:p>
      </dgm:t>
    </dgm:pt>
    <dgm:pt modelId="{09D48B7A-3367-44C5-901E-B9ECBAA0DEE1}" type="pres">
      <dgm:prSet presAssocID="{AAC2F3AF-1A71-4C8D-B207-2EAF1E672F84}" presName="diagram" presStyleCnt="0">
        <dgm:presLayoutVars>
          <dgm:dir/>
          <dgm:resizeHandles val="exact"/>
        </dgm:presLayoutVars>
      </dgm:prSet>
      <dgm:spPr/>
    </dgm:pt>
    <dgm:pt modelId="{6D15F5E3-0EC8-48ED-A8BA-62A322B55A73}" type="pres">
      <dgm:prSet presAssocID="{6778E6C4-5BC1-4132-8FE5-9974CE5FA7E7}" presName="node" presStyleLbl="node1" presStyleIdx="0" presStyleCnt="15">
        <dgm:presLayoutVars>
          <dgm:bulletEnabled val="1"/>
        </dgm:presLayoutVars>
      </dgm:prSet>
      <dgm:spPr/>
    </dgm:pt>
    <dgm:pt modelId="{9DD64C4A-E7D8-4A1A-9A67-A0029B0BE7A0}" type="pres">
      <dgm:prSet presAssocID="{7FAD261D-D683-4BA8-91C4-40EF511806DB}" presName="sibTrans" presStyleCnt="0"/>
      <dgm:spPr/>
    </dgm:pt>
    <dgm:pt modelId="{2709B9D3-DF6E-41FB-8D5C-B26B3D342DFA}" type="pres">
      <dgm:prSet presAssocID="{BA210A4F-BE30-4274-8581-16F23B3935B7}" presName="node" presStyleLbl="node1" presStyleIdx="1" presStyleCnt="15">
        <dgm:presLayoutVars>
          <dgm:bulletEnabled val="1"/>
        </dgm:presLayoutVars>
      </dgm:prSet>
      <dgm:spPr/>
    </dgm:pt>
    <dgm:pt modelId="{B1E24508-C881-4883-BE1A-3B275D3E8656}" type="pres">
      <dgm:prSet presAssocID="{C2E79EDC-DD4C-47F1-A32D-BFC13349979A}" presName="sibTrans" presStyleCnt="0"/>
      <dgm:spPr/>
    </dgm:pt>
    <dgm:pt modelId="{5F737550-9DF1-40AB-9E2A-EA8CFF50B9E6}" type="pres">
      <dgm:prSet presAssocID="{304F7887-273B-434E-95F3-8392824B365E}" presName="node" presStyleLbl="node1" presStyleIdx="2" presStyleCnt="15">
        <dgm:presLayoutVars>
          <dgm:bulletEnabled val="1"/>
        </dgm:presLayoutVars>
      </dgm:prSet>
      <dgm:spPr/>
    </dgm:pt>
    <dgm:pt modelId="{B97444DE-F2EA-4E09-A982-AEDCC02A5314}" type="pres">
      <dgm:prSet presAssocID="{DC762E08-20B0-4E19-9106-0D5E1222672A}" presName="sibTrans" presStyleCnt="0"/>
      <dgm:spPr/>
    </dgm:pt>
    <dgm:pt modelId="{85F07794-D1F6-4817-AFB9-A57ABB38AEF0}" type="pres">
      <dgm:prSet presAssocID="{224F073E-92FF-43E8-A1D2-74D1019264DD}" presName="node" presStyleLbl="node1" presStyleIdx="3" presStyleCnt="15">
        <dgm:presLayoutVars>
          <dgm:bulletEnabled val="1"/>
        </dgm:presLayoutVars>
      </dgm:prSet>
      <dgm:spPr/>
    </dgm:pt>
    <dgm:pt modelId="{592AE347-9429-4C60-924D-178FDDD7F2E8}" type="pres">
      <dgm:prSet presAssocID="{CD609840-3EE8-440C-80A4-0F3FFCC38B27}" presName="sibTrans" presStyleCnt="0"/>
      <dgm:spPr/>
    </dgm:pt>
    <dgm:pt modelId="{3AE77CFB-3B66-4C01-93E6-9AE212439FE8}" type="pres">
      <dgm:prSet presAssocID="{959F5E42-D003-46C9-BFA9-081781572CD6}" presName="node" presStyleLbl="node1" presStyleIdx="4" presStyleCnt="15">
        <dgm:presLayoutVars>
          <dgm:bulletEnabled val="1"/>
        </dgm:presLayoutVars>
      </dgm:prSet>
      <dgm:spPr/>
    </dgm:pt>
    <dgm:pt modelId="{A4E3ED5B-DB8C-4484-B608-44887D42BF12}" type="pres">
      <dgm:prSet presAssocID="{736331EF-B8F8-4240-AAE1-E1DB5624357C}" presName="sibTrans" presStyleCnt="0"/>
      <dgm:spPr/>
    </dgm:pt>
    <dgm:pt modelId="{79ACC39B-E619-4F2E-B346-A1A02BA25DA4}" type="pres">
      <dgm:prSet presAssocID="{70F50014-7EA8-4D27-A13E-8373042906AC}" presName="node" presStyleLbl="node1" presStyleIdx="5" presStyleCnt="15">
        <dgm:presLayoutVars>
          <dgm:bulletEnabled val="1"/>
        </dgm:presLayoutVars>
      </dgm:prSet>
      <dgm:spPr/>
    </dgm:pt>
    <dgm:pt modelId="{FEAEFC4D-D383-41FB-B273-DA4159C7F847}" type="pres">
      <dgm:prSet presAssocID="{7FF13E55-B1C6-41C9-BE45-653DB65FD91A}" presName="sibTrans" presStyleCnt="0"/>
      <dgm:spPr/>
    </dgm:pt>
    <dgm:pt modelId="{52F0A112-9F32-451B-8555-E0C309E80FC9}" type="pres">
      <dgm:prSet presAssocID="{BBE82010-7123-42E0-8889-267F491F673E}" presName="node" presStyleLbl="node1" presStyleIdx="6" presStyleCnt="15">
        <dgm:presLayoutVars>
          <dgm:bulletEnabled val="1"/>
        </dgm:presLayoutVars>
      </dgm:prSet>
      <dgm:spPr/>
    </dgm:pt>
    <dgm:pt modelId="{28BDF721-E836-4ED4-BFB3-442293E552C9}" type="pres">
      <dgm:prSet presAssocID="{5AD0E50F-C6AF-49BA-BDD9-A60AA165B69E}" presName="sibTrans" presStyleCnt="0"/>
      <dgm:spPr/>
    </dgm:pt>
    <dgm:pt modelId="{FA9B9CF3-2C20-498F-96BC-50C6AC664B5D}" type="pres">
      <dgm:prSet presAssocID="{EAFFA000-022D-46CB-B0F8-97863E1AE6B0}" presName="node" presStyleLbl="node1" presStyleIdx="7" presStyleCnt="15">
        <dgm:presLayoutVars>
          <dgm:bulletEnabled val="1"/>
        </dgm:presLayoutVars>
      </dgm:prSet>
      <dgm:spPr/>
    </dgm:pt>
    <dgm:pt modelId="{F99BCB51-EACF-476D-9AC4-23E18394AAB8}" type="pres">
      <dgm:prSet presAssocID="{759B701D-E4AF-4450-B16B-F3DC80704B51}" presName="sibTrans" presStyleCnt="0"/>
      <dgm:spPr/>
    </dgm:pt>
    <dgm:pt modelId="{50389BF4-1401-4E54-933B-2E2029478D24}" type="pres">
      <dgm:prSet presAssocID="{91DE134B-292C-47D2-9F1F-CD8D855C0FE8}" presName="node" presStyleLbl="node1" presStyleIdx="8" presStyleCnt="15" custScaleY="112347">
        <dgm:presLayoutVars>
          <dgm:bulletEnabled val="1"/>
        </dgm:presLayoutVars>
      </dgm:prSet>
      <dgm:spPr/>
    </dgm:pt>
    <dgm:pt modelId="{35041023-98DA-44C9-A296-F46289609B85}" type="pres">
      <dgm:prSet presAssocID="{83EDE2D5-1F52-4530-A18F-5D84C93010FD}" presName="sibTrans" presStyleCnt="0"/>
      <dgm:spPr/>
    </dgm:pt>
    <dgm:pt modelId="{A25F5A27-67D0-4DDB-B05F-FC1A60D72608}" type="pres">
      <dgm:prSet presAssocID="{955E2A1E-23E6-4602-A09C-CFE54DABC057}" presName="node" presStyleLbl="node1" presStyleIdx="9" presStyleCnt="15">
        <dgm:presLayoutVars>
          <dgm:bulletEnabled val="1"/>
        </dgm:presLayoutVars>
      </dgm:prSet>
      <dgm:spPr/>
    </dgm:pt>
    <dgm:pt modelId="{8A590A7E-231E-42AE-AC89-83D2E2013752}" type="pres">
      <dgm:prSet presAssocID="{1DE3266D-181D-4BD0-B5C5-2648F62E44BE}" presName="sibTrans" presStyleCnt="0"/>
      <dgm:spPr/>
    </dgm:pt>
    <dgm:pt modelId="{86AF7094-E2D8-424A-ABC2-2E8B36F47136}" type="pres">
      <dgm:prSet presAssocID="{33E5BBAD-B715-44BC-B3E6-B7CB1FF3D579}" presName="node" presStyleLbl="node1" presStyleIdx="10" presStyleCnt="15">
        <dgm:presLayoutVars>
          <dgm:bulletEnabled val="1"/>
        </dgm:presLayoutVars>
      </dgm:prSet>
      <dgm:spPr/>
    </dgm:pt>
    <dgm:pt modelId="{CC7D60D6-D6B0-4070-A7F9-004589BC2B55}" type="pres">
      <dgm:prSet presAssocID="{DCF2FF0F-023B-4194-8DB8-F0CFA218938E}" presName="sibTrans" presStyleCnt="0"/>
      <dgm:spPr/>
    </dgm:pt>
    <dgm:pt modelId="{35278F90-FB97-4551-A48C-EAF94576127B}" type="pres">
      <dgm:prSet presAssocID="{9BB5C4B0-C45B-4FB5-B6D2-7CA31E1C8722}" presName="node" presStyleLbl="node1" presStyleIdx="11" presStyleCnt="15">
        <dgm:presLayoutVars>
          <dgm:bulletEnabled val="1"/>
        </dgm:presLayoutVars>
      </dgm:prSet>
      <dgm:spPr/>
    </dgm:pt>
    <dgm:pt modelId="{5131BC13-7477-49B9-A491-9F6C0F1F7E4A}" type="pres">
      <dgm:prSet presAssocID="{B670868B-59AC-496F-BA86-748D56FC9850}" presName="sibTrans" presStyleCnt="0"/>
      <dgm:spPr/>
    </dgm:pt>
    <dgm:pt modelId="{F59DD213-C473-4232-A0CC-C524C5C7411C}" type="pres">
      <dgm:prSet presAssocID="{0C6A2F0D-FB21-44A8-8636-65FBE3522C3D}" presName="node" presStyleLbl="node1" presStyleIdx="12" presStyleCnt="15">
        <dgm:presLayoutVars>
          <dgm:bulletEnabled val="1"/>
        </dgm:presLayoutVars>
      </dgm:prSet>
      <dgm:spPr/>
    </dgm:pt>
    <dgm:pt modelId="{0DB1C6C1-E231-4A11-8EAA-3E5FFB99F3E4}" type="pres">
      <dgm:prSet presAssocID="{D34745DE-9000-4711-A4BE-651746BA1F88}" presName="sibTrans" presStyleCnt="0"/>
      <dgm:spPr/>
    </dgm:pt>
    <dgm:pt modelId="{7B5DAF1F-A204-4E0C-B503-0C6A3FD13AAB}" type="pres">
      <dgm:prSet presAssocID="{6EFB786C-40AF-4D23-A5D6-2A9C2841CDAB}" presName="node" presStyleLbl="node1" presStyleIdx="13" presStyleCnt="15">
        <dgm:presLayoutVars>
          <dgm:bulletEnabled val="1"/>
        </dgm:presLayoutVars>
      </dgm:prSet>
      <dgm:spPr/>
    </dgm:pt>
    <dgm:pt modelId="{546B5655-BF9C-41D4-A8CE-7A9DE70A6029}" type="pres">
      <dgm:prSet presAssocID="{A6939B2A-44CC-4B7B-8A6B-E039E82F3DD9}" presName="sibTrans" presStyleCnt="0"/>
      <dgm:spPr/>
    </dgm:pt>
    <dgm:pt modelId="{05346F81-A2D0-4A55-848D-1953ED57E5BA}" type="pres">
      <dgm:prSet presAssocID="{8D4EA5F3-13B2-4AF9-A31D-DE649C2EDACF}" presName="node" presStyleLbl="node1" presStyleIdx="14" presStyleCnt="15">
        <dgm:presLayoutVars>
          <dgm:bulletEnabled val="1"/>
        </dgm:presLayoutVars>
      </dgm:prSet>
      <dgm:spPr/>
    </dgm:pt>
  </dgm:ptLst>
  <dgm:cxnLst>
    <dgm:cxn modelId="{76A46D05-4CE6-404F-BBBA-706C8B75D308}" type="presOf" srcId="{EAFFA000-022D-46CB-B0F8-97863E1AE6B0}" destId="{FA9B9CF3-2C20-498F-96BC-50C6AC664B5D}" srcOrd="0" destOrd="0" presId="urn:microsoft.com/office/officeart/2005/8/layout/default"/>
    <dgm:cxn modelId="{E980D412-5332-4B75-AAA3-AA91ED2204DB}" type="presOf" srcId="{91DE134B-292C-47D2-9F1F-CD8D855C0FE8}" destId="{50389BF4-1401-4E54-933B-2E2029478D24}" srcOrd="0" destOrd="0" presId="urn:microsoft.com/office/officeart/2005/8/layout/default"/>
    <dgm:cxn modelId="{E0D17825-1A2F-42EA-88E4-949F0AE86FDD}" srcId="{AAC2F3AF-1A71-4C8D-B207-2EAF1E672F84}" destId="{304F7887-273B-434E-95F3-8392824B365E}" srcOrd="2" destOrd="0" parTransId="{BAED6989-0ECD-425B-9BF9-8ACE64B9F57C}" sibTransId="{DC762E08-20B0-4E19-9106-0D5E1222672A}"/>
    <dgm:cxn modelId="{FD022328-6D89-4D3F-8EC1-04993BB0BB16}" srcId="{AAC2F3AF-1A71-4C8D-B207-2EAF1E672F84}" destId="{9BB5C4B0-C45B-4FB5-B6D2-7CA31E1C8722}" srcOrd="11" destOrd="0" parTransId="{518BC6F7-9E37-433F-A9B9-092279DEBD69}" sibTransId="{B670868B-59AC-496F-BA86-748D56FC9850}"/>
    <dgm:cxn modelId="{9D93F72B-C024-4255-BE0C-4D3F5898B231}" srcId="{AAC2F3AF-1A71-4C8D-B207-2EAF1E672F84}" destId="{70F50014-7EA8-4D27-A13E-8373042906AC}" srcOrd="5" destOrd="0" parTransId="{5644D686-0959-4A77-BF4E-59812DED5914}" sibTransId="{7FF13E55-B1C6-41C9-BE45-653DB65FD91A}"/>
    <dgm:cxn modelId="{C3653166-96FF-47C9-8187-F6A18B94E8C9}" type="presOf" srcId="{6778E6C4-5BC1-4132-8FE5-9974CE5FA7E7}" destId="{6D15F5E3-0EC8-48ED-A8BA-62A322B55A73}" srcOrd="0" destOrd="0" presId="urn:microsoft.com/office/officeart/2005/8/layout/default"/>
    <dgm:cxn modelId="{886EF04A-9497-4870-B2BA-BE9DDDB3BCB7}" srcId="{AAC2F3AF-1A71-4C8D-B207-2EAF1E672F84}" destId="{EAFFA000-022D-46CB-B0F8-97863E1AE6B0}" srcOrd="7" destOrd="0" parTransId="{CF2C65CB-79C9-4C0B-B323-AC6C2E5299F0}" sibTransId="{759B701D-E4AF-4450-B16B-F3DC80704B51}"/>
    <dgm:cxn modelId="{3C8CF970-46ED-48D6-A814-5B82BA123695}" type="presOf" srcId="{224F073E-92FF-43E8-A1D2-74D1019264DD}" destId="{85F07794-D1F6-4817-AFB9-A57ABB38AEF0}" srcOrd="0" destOrd="0" presId="urn:microsoft.com/office/officeart/2005/8/layout/default"/>
    <dgm:cxn modelId="{2EFBB152-FCA8-4045-987B-ACA6A14E9C93}" type="presOf" srcId="{6EFB786C-40AF-4D23-A5D6-2A9C2841CDAB}" destId="{7B5DAF1F-A204-4E0C-B503-0C6A3FD13AAB}" srcOrd="0" destOrd="0" presId="urn:microsoft.com/office/officeart/2005/8/layout/default"/>
    <dgm:cxn modelId="{A7C50574-2C28-4598-80C1-4F42E744FB6A}" srcId="{AAC2F3AF-1A71-4C8D-B207-2EAF1E672F84}" destId="{BA210A4F-BE30-4274-8581-16F23B3935B7}" srcOrd="1" destOrd="0" parTransId="{50F191E0-1749-471F-B8A1-F502B7A783FA}" sibTransId="{C2E79EDC-DD4C-47F1-A32D-BFC13349979A}"/>
    <dgm:cxn modelId="{6ABD3478-4398-47EF-BA1D-610C493C2C6B}" srcId="{AAC2F3AF-1A71-4C8D-B207-2EAF1E672F84}" destId="{BBE82010-7123-42E0-8889-267F491F673E}" srcOrd="6" destOrd="0" parTransId="{C54F3F34-A6A7-45BB-8EBD-043AAD5ED16F}" sibTransId="{5AD0E50F-C6AF-49BA-BDD9-A60AA165B69E}"/>
    <dgm:cxn modelId="{081D8179-CCCA-4CAF-94EF-BC7D7DFCB21D}" type="presOf" srcId="{8D4EA5F3-13B2-4AF9-A31D-DE649C2EDACF}" destId="{05346F81-A2D0-4A55-848D-1953ED57E5BA}" srcOrd="0" destOrd="0" presId="urn:microsoft.com/office/officeart/2005/8/layout/default"/>
    <dgm:cxn modelId="{256AD079-3097-4452-A63A-F46FBA6FC1FF}" type="presOf" srcId="{304F7887-273B-434E-95F3-8392824B365E}" destId="{5F737550-9DF1-40AB-9E2A-EA8CFF50B9E6}" srcOrd="0" destOrd="0" presId="urn:microsoft.com/office/officeart/2005/8/layout/default"/>
    <dgm:cxn modelId="{9FF6A384-F21C-4FDE-B1C0-E4623A1315DC}" srcId="{AAC2F3AF-1A71-4C8D-B207-2EAF1E672F84}" destId="{959F5E42-D003-46C9-BFA9-081781572CD6}" srcOrd="4" destOrd="0" parTransId="{41A413C0-37A9-45C5-A444-F989EB14DB22}" sibTransId="{736331EF-B8F8-4240-AAE1-E1DB5624357C}"/>
    <dgm:cxn modelId="{6EFF2787-7971-4E68-8195-432F7053DE10}" srcId="{AAC2F3AF-1A71-4C8D-B207-2EAF1E672F84}" destId="{6EFB786C-40AF-4D23-A5D6-2A9C2841CDAB}" srcOrd="13" destOrd="0" parTransId="{F75E93D6-F0C5-4DB3-97C2-F689B25B34E1}" sibTransId="{A6939B2A-44CC-4B7B-8A6B-E039E82F3DD9}"/>
    <dgm:cxn modelId="{E1A39F88-9326-4136-8435-AFAD4D081F82}" srcId="{AAC2F3AF-1A71-4C8D-B207-2EAF1E672F84}" destId="{224F073E-92FF-43E8-A1D2-74D1019264DD}" srcOrd="3" destOrd="0" parTransId="{0245EDF4-38E9-4B06-8685-BDE07B0993A4}" sibTransId="{CD609840-3EE8-440C-80A4-0F3FFCC38B27}"/>
    <dgm:cxn modelId="{F015699A-0F1D-4FB2-89C1-945E14A8EF07}" srcId="{AAC2F3AF-1A71-4C8D-B207-2EAF1E672F84}" destId="{6778E6C4-5BC1-4132-8FE5-9974CE5FA7E7}" srcOrd="0" destOrd="0" parTransId="{2772CBFE-8C1D-49EC-A5CA-431B01B3A1AB}" sibTransId="{7FAD261D-D683-4BA8-91C4-40EF511806DB}"/>
    <dgm:cxn modelId="{718FBBA0-8320-44C7-B849-24790C75A9A0}" srcId="{AAC2F3AF-1A71-4C8D-B207-2EAF1E672F84}" destId="{0C6A2F0D-FB21-44A8-8636-65FBE3522C3D}" srcOrd="12" destOrd="0" parTransId="{0E741498-D473-4E85-A71A-08A043EC2563}" sibTransId="{D34745DE-9000-4711-A4BE-651746BA1F88}"/>
    <dgm:cxn modelId="{28698CAE-073E-4DA5-A2E2-C2B75BF7E0DF}" srcId="{AAC2F3AF-1A71-4C8D-B207-2EAF1E672F84}" destId="{8D4EA5F3-13B2-4AF9-A31D-DE649C2EDACF}" srcOrd="14" destOrd="0" parTransId="{AB8A2065-E1C3-48C2-AF5B-6C0E2DD9CF62}" sibTransId="{77BCCA30-F931-42F1-85B7-D1AE58F050E3}"/>
    <dgm:cxn modelId="{7207DBB1-CE88-47C9-9BBC-AF136CF76BCA}" type="presOf" srcId="{BA210A4F-BE30-4274-8581-16F23B3935B7}" destId="{2709B9D3-DF6E-41FB-8D5C-B26B3D342DFA}" srcOrd="0" destOrd="0" presId="urn:microsoft.com/office/officeart/2005/8/layout/default"/>
    <dgm:cxn modelId="{E8D7A0B6-A87C-45CC-9064-D7E1F602FDB1}" type="presOf" srcId="{70F50014-7EA8-4D27-A13E-8373042906AC}" destId="{79ACC39B-E619-4F2E-B346-A1A02BA25DA4}" srcOrd="0" destOrd="0" presId="urn:microsoft.com/office/officeart/2005/8/layout/default"/>
    <dgm:cxn modelId="{7B6431BD-C04C-432D-A18B-9C37180B1076}" type="presOf" srcId="{0C6A2F0D-FB21-44A8-8636-65FBE3522C3D}" destId="{F59DD213-C473-4232-A0CC-C524C5C7411C}" srcOrd="0" destOrd="0" presId="urn:microsoft.com/office/officeart/2005/8/layout/default"/>
    <dgm:cxn modelId="{F67CAEBE-E7B2-4D5C-8CFA-2F020222C0F6}" type="presOf" srcId="{AAC2F3AF-1A71-4C8D-B207-2EAF1E672F84}" destId="{09D48B7A-3367-44C5-901E-B9ECBAA0DEE1}" srcOrd="0" destOrd="0" presId="urn:microsoft.com/office/officeart/2005/8/layout/default"/>
    <dgm:cxn modelId="{189E3FBF-71AC-46BE-AC81-95A0AEA4AEE6}" type="presOf" srcId="{955E2A1E-23E6-4602-A09C-CFE54DABC057}" destId="{A25F5A27-67D0-4DDB-B05F-FC1A60D72608}" srcOrd="0" destOrd="0" presId="urn:microsoft.com/office/officeart/2005/8/layout/default"/>
    <dgm:cxn modelId="{4126ECC5-0E1C-45BB-AE3A-B5C3716AFC31}" srcId="{AAC2F3AF-1A71-4C8D-B207-2EAF1E672F84}" destId="{955E2A1E-23E6-4602-A09C-CFE54DABC057}" srcOrd="9" destOrd="0" parTransId="{74504FC1-A17B-41A2-BB77-D00CDB6AE576}" sibTransId="{1DE3266D-181D-4BD0-B5C5-2648F62E44BE}"/>
    <dgm:cxn modelId="{BE8135CB-CDE6-43CE-BDD5-CF5E3BB5C7FD}" type="presOf" srcId="{9BB5C4B0-C45B-4FB5-B6D2-7CA31E1C8722}" destId="{35278F90-FB97-4551-A48C-EAF94576127B}" srcOrd="0" destOrd="0" presId="urn:microsoft.com/office/officeart/2005/8/layout/default"/>
    <dgm:cxn modelId="{6F8186D8-9F18-4A71-8F2C-71744EDD2985}" srcId="{AAC2F3AF-1A71-4C8D-B207-2EAF1E672F84}" destId="{33E5BBAD-B715-44BC-B3E6-B7CB1FF3D579}" srcOrd="10" destOrd="0" parTransId="{80835319-FB6D-4665-AC5F-9950902EEB68}" sibTransId="{DCF2FF0F-023B-4194-8DB8-F0CFA218938E}"/>
    <dgm:cxn modelId="{0F44D7D8-1ED5-4E8A-A0DC-C6EC5294FCA4}" type="presOf" srcId="{BBE82010-7123-42E0-8889-267F491F673E}" destId="{52F0A112-9F32-451B-8555-E0C309E80FC9}" srcOrd="0" destOrd="0" presId="urn:microsoft.com/office/officeart/2005/8/layout/default"/>
    <dgm:cxn modelId="{0F267FE2-8C73-408C-8E64-0EBE9DAA54D9}" type="presOf" srcId="{33E5BBAD-B715-44BC-B3E6-B7CB1FF3D579}" destId="{86AF7094-E2D8-424A-ABC2-2E8B36F47136}" srcOrd="0" destOrd="0" presId="urn:microsoft.com/office/officeart/2005/8/layout/default"/>
    <dgm:cxn modelId="{A26E13F4-BC64-4AAB-BE8F-42CE348B1508}" type="presOf" srcId="{959F5E42-D003-46C9-BFA9-081781572CD6}" destId="{3AE77CFB-3B66-4C01-93E6-9AE212439FE8}" srcOrd="0" destOrd="0" presId="urn:microsoft.com/office/officeart/2005/8/layout/default"/>
    <dgm:cxn modelId="{5A5CB2FD-1BAE-4AC8-B5C9-4FAA4A9D0485}" srcId="{AAC2F3AF-1A71-4C8D-B207-2EAF1E672F84}" destId="{91DE134B-292C-47D2-9F1F-CD8D855C0FE8}" srcOrd="8" destOrd="0" parTransId="{8C2E5D4C-5D67-4846-B2EC-3FD34505FF74}" sibTransId="{83EDE2D5-1F52-4530-A18F-5D84C93010FD}"/>
    <dgm:cxn modelId="{6C1453FC-5038-4158-8D5E-598361E547DA}" type="presParOf" srcId="{09D48B7A-3367-44C5-901E-B9ECBAA0DEE1}" destId="{6D15F5E3-0EC8-48ED-A8BA-62A322B55A73}" srcOrd="0" destOrd="0" presId="urn:microsoft.com/office/officeart/2005/8/layout/default"/>
    <dgm:cxn modelId="{72045019-64B8-4E98-9E06-A24913B51AE6}" type="presParOf" srcId="{09D48B7A-3367-44C5-901E-B9ECBAA0DEE1}" destId="{9DD64C4A-E7D8-4A1A-9A67-A0029B0BE7A0}" srcOrd="1" destOrd="0" presId="urn:microsoft.com/office/officeart/2005/8/layout/default"/>
    <dgm:cxn modelId="{2D78632B-3E28-4603-82CB-B79AF812932B}" type="presParOf" srcId="{09D48B7A-3367-44C5-901E-B9ECBAA0DEE1}" destId="{2709B9D3-DF6E-41FB-8D5C-B26B3D342DFA}" srcOrd="2" destOrd="0" presId="urn:microsoft.com/office/officeart/2005/8/layout/default"/>
    <dgm:cxn modelId="{BB03D1BD-8419-4390-937F-2CC9EBEF885C}" type="presParOf" srcId="{09D48B7A-3367-44C5-901E-B9ECBAA0DEE1}" destId="{B1E24508-C881-4883-BE1A-3B275D3E8656}" srcOrd="3" destOrd="0" presId="urn:microsoft.com/office/officeart/2005/8/layout/default"/>
    <dgm:cxn modelId="{E17C0FA2-E39D-40CB-B955-00B073A7DD16}" type="presParOf" srcId="{09D48B7A-3367-44C5-901E-B9ECBAA0DEE1}" destId="{5F737550-9DF1-40AB-9E2A-EA8CFF50B9E6}" srcOrd="4" destOrd="0" presId="urn:microsoft.com/office/officeart/2005/8/layout/default"/>
    <dgm:cxn modelId="{F9C274B8-48F4-4E5E-807B-68EA3330FCC2}" type="presParOf" srcId="{09D48B7A-3367-44C5-901E-B9ECBAA0DEE1}" destId="{B97444DE-F2EA-4E09-A982-AEDCC02A5314}" srcOrd="5" destOrd="0" presId="urn:microsoft.com/office/officeart/2005/8/layout/default"/>
    <dgm:cxn modelId="{A6CE1805-EEB3-4D71-B10A-7DCA061CA820}" type="presParOf" srcId="{09D48B7A-3367-44C5-901E-B9ECBAA0DEE1}" destId="{85F07794-D1F6-4817-AFB9-A57ABB38AEF0}" srcOrd="6" destOrd="0" presId="urn:microsoft.com/office/officeart/2005/8/layout/default"/>
    <dgm:cxn modelId="{4666AFC2-2372-477D-B4BE-F8D76927BCBE}" type="presParOf" srcId="{09D48B7A-3367-44C5-901E-B9ECBAA0DEE1}" destId="{592AE347-9429-4C60-924D-178FDDD7F2E8}" srcOrd="7" destOrd="0" presId="urn:microsoft.com/office/officeart/2005/8/layout/default"/>
    <dgm:cxn modelId="{89081A23-CB76-4A53-AD39-0921C98D2170}" type="presParOf" srcId="{09D48B7A-3367-44C5-901E-B9ECBAA0DEE1}" destId="{3AE77CFB-3B66-4C01-93E6-9AE212439FE8}" srcOrd="8" destOrd="0" presId="urn:microsoft.com/office/officeart/2005/8/layout/default"/>
    <dgm:cxn modelId="{989DAAF6-8D20-4254-AEEB-B115595B552D}" type="presParOf" srcId="{09D48B7A-3367-44C5-901E-B9ECBAA0DEE1}" destId="{A4E3ED5B-DB8C-4484-B608-44887D42BF12}" srcOrd="9" destOrd="0" presId="urn:microsoft.com/office/officeart/2005/8/layout/default"/>
    <dgm:cxn modelId="{C8686952-7D88-47FA-8537-34F075DBEA32}" type="presParOf" srcId="{09D48B7A-3367-44C5-901E-B9ECBAA0DEE1}" destId="{79ACC39B-E619-4F2E-B346-A1A02BA25DA4}" srcOrd="10" destOrd="0" presId="urn:microsoft.com/office/officeart/2005/8/layout/default"/>
    <dgm:cxn modelId="{244D6575-F900-47FE-B275-6C99B0A1449F}" type="presParOf" srcId="{09D48B7A-3367-44C5-901E-B9ECBAA0DEE1}" destId="{FEAEFC4D-D383-41FB-B273-DA4159C7F847}" srcOrd="11" destOrd="0" presId="urn:microsoft.com/office/officeart/2005/8/layout/default"/>
    <dgm:cxn modelId="{4147391B-6969-4207-AE85-60BDAF5E2F8D}" type="presParOf" srcId="{09D48B7A-3367-44C5-901E-B9ECBAA0DEE1}" destId="{52F0A112-9F32-451B-8555-E0C309E80FC9}" srcOrd="12" destOrd="0" presId="urn:microsoft.com/office/officeart/2005/8/layout/default"/>
    <dgm:cxn modelId="{FF0D83A0-0CC7-47AA-B08F-D28BD17357A4}" type="presParOf" srcId="{09D48B7A-3367-44C5-901E-B9ECBAA0DEE1}" destId="{28BDF721-E836-4ED4-BFB3-442293E552C9}" srcOrd="13" destOrd="0" presId="urn:microsoft.com/office/officeart/2005/8/layout/default"/>
    <dgm:cxn modelId="{44ADA347-C6E5-4E52-AD46-256D1B4709AB}" type="presParOf" srcId="{09D48B7A-3367-44C5-901E-B9ECBAA0DEE1}" destId="{FA9B9CF3-2C20-498F-96BC-50C6AC664B5D}" srcOrd="14" destOrd="0" presId="urn:microsoft.com/office/officeart/2005/8/layout/default"/>
    <dgm:cxn modelId="{7DE0B985-27CA-4193-9359-8ECCAEA6AD95}" type="presParOf" srcId="{09D48B7A-3367-44C5-901E-B9ECBAA0DEE1}" destId="{F99BCB51-EACF-476D-9AC4-23E18394AAB8}" srcOrd="15" destOrd="0" presId="urn:microsoft.com/office/officeart/2005/8/layout/default"/>
    <dgm:cxn modelId="{A9030103-39D8-4BC2-8FA0-782DE69297D7}" type="presParOf" srcId="{09D48B7A-3367-44C5-901E-B9ECBAA0DEE1}" destId="{50389BF4-1401-4E54-933B-2E2029478D24}" srcOrd="16" destOrd="0" presId="urn:microsoft.com/office/officeart/2005/8/layout/default"/>
    <dgm:cxn modelId="{EA3CF1B8-A09B-466A-8261-FE5D38FDB060}" type="presParOf" srcId="{09D48B7A-3367-44C5-901E-B9ECBAA0DEE1}" destId="{35041023-98DA-44C9-A296-F46289609B85}" srcOrd="17" destOrd="0" presId="urn:microsoft.com/office/officeart/2005/8/layout/default"/>
    <dgm:cxn modelId="{2FF43BBB-7032-4ABE-B38C-2F80BCACE4BA}" type="presParOf" srcId="{09D48B7A-3367-44C5-901E-B9ECBAA0DEE1}" destId="{A25F5A27-67D0-4DDB-B05F-FC1A60D72608}" srcOrd="18" destOrd="0" presId="urn:microsoft.com/office/officeart/2005/8/layout/default"/>
    <dgm:cxn modelId="{F54E045B-4DFC-4F5E-B9DE-D6B7F19EBEDD}" type="presParOf" srcId="{09D48B7A-3367-44C5-901E-B9ECBAA0DEE1}" destId="{8A590A7E-231E-42AE-AC89-83D2E2013752}" srcOrd="19" destOrd="0" presId="urn:microsoft.com/office/officeart/2005/8/layout/default"/>
    <dgm:cxn modelId="{64A23F61-AAE9-48F3-9323-24C2405FD110}" type="presParOf" srcId="{09D48B7A-3367-44C5-901E-B9ECBAA0DEE1}" destId="{86AF7094-E2D8-424A-ABC2-2E8B36F47136}" srcOrd="20" destOrd="0" presId="urn:microsoft.com/office/officeart/2005/8/layout/default"/>
    <dgm:cxn modelId="{A0F4642E-9F3D-4741-8D45-6AF9420AD67A}" type="presParOf" srcId="{09D48B7A-3367-44C5-901E-B9ECBAA0DEE1}" destId="{CC7D60D6-D6B0-4070-A7F9-004589BC2B55}" srcOrd="21" destOrd="0" presId="urn:microsoft.com/office/officeart/2005/8/layout/default"/>
    <dgm:cxn modelId="{938D7F1E-5419-442D-ACF8-9F7A31630DB1}" type="presParOf" srcId="{09D48B7A-3367-44C5-901E-B9ECBAA0DEE1}" destId="{35278F90-FB97-4551-A48C-EAF94576127B}" srcOrd="22" destOrd="0" presId="urn:microsoft.com/office/officeart/2005/8/layout/default"/>
    <dgm:cxn modelId="{C69C39BF-EEF8-4243-ACA3-F553E9A172A6}" type="presParOf" srcId="{09D48B7A-3367-44C5-901E-B9ECBAA0DEE1}" destId="{5131BC13-7477-49B9-A491-9F6C0F1F7E4A}" srcOrd="23" destOrd="0" presId="urn:microsoft.com/office/officeart/2005/8/layout/default"/>
    <dgm:cxn modelId="{B9681D93-B38E-4D32-8779-00EE3F96A18C}" type="presParOf" srcId="{09D48B7A-3367-44C5-901E-B9ECBAA0DEE1}" destId="{F59DD213-C473-4232-A0CC-C524C5C7411C}" srcOrd="24" destOrd="0" presId="urn:microsoft.com/office/officeart/2005/8/layout/default"/>
    <dgm:cxn modelId="{6FB77696-338D-439F-8298-F5C8B9FB208F}" type="presParOf" srcId="{09D48B7A-3367-44C5-901E-B9ECBAA0DEE1}" destId="{0DB1C6C1-E231-4A11-8EAA-3E5FFB99F3E4}" srcOrd="25" destOrd="0" presId="urn:microsoft.com/office/officeart/2005/8/layout/default"/>
    <dgm:cxn modelId="{5A616E7C-C1CF-43D7-98EA-96543709C84F}" type="presParOf" srcId="{09D48B7A-3367-44C5-901E-B9ECBAA0DEE1}" destId="{7B5DAF1F-A204-4E0C-B503-0C6A3FD13AAB}" srcOrd="26" destOrd="0" presId="urn:microsoft.com/office/officeart/2005/8/layout/default"/>
    <dgm:cxn modelId="{72DA79EA-BE3E-4353-9E07-F7EDC618B1BC}" type="presParOf" srcId="{09D48B7A-3367-44C5-901E-B9ECBAA0DEE1}" destId="{546B5655-BF9C-41D4-A8CE-7A9DE70A6029}" srcOrd="27" destOrd="0" presId="urn:microsoft.com/office/officeart/2005/8/layout/default"/>
    <dgm:cxn modelId="{9F0524B3-F09F-4484-933A-B1D0D0ECC7E1}" type="presParOf" srcId="{09D48B7A-3367-44C5-901E-B9ECBAA0DEE1}" destId="{05346F81-A2D0-4A55-848D-1953ED57E5BA}" srcOrd="2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934074-EFF9-47A0-AB0B-ABC576C136AB}"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CDC2A3FF-BD65-4D7D-B1D0-EFF3611B1B93}">
      <dgm:prSet/>
      <dgm:spPr/>
      <dgm:t>
        <a:bodyPr/>
        <a:lstStyle/>
        <a:p>
          <a:pPr>
            <a:lnSpc>
              <a:spcPct val="100000"/>
            </a:lnSpc>
          </a:pPr>
          <a:r>
            <a:rPr lang="en-US" dirty="0"/>
            <a:t>Export controls apply to the transfer of items, materials, equipment, biologics, software, information, and services to foreign nationals</a:t>
          </a:r>
        </a:p>
      </dgm:t>
    </dgm:pt>
    <dgm:pt modelId="{6D1785F4-5881-4DC8-A683-DEBD3EE3B680}" type="parTrans" cxnId="{81ED15C0-02D7-4950-861D-D44882A234F5}">
      <dgm:prSet/>
      <dgm:spPr/>
      <dgm:t>
        <a:bodyPr/>
        <a:lstStyle/>
        <a:p>
          <a:endParaRPr lang="en-US"/>
        </a:p>
      </dgm:t>
    </dgm:pt>
    <dgm:pt modelId="{AAB8EF49-F431-46DD-83A0-98367A8FD442}" type="sibTrans" cxnId="{81ED15C0-02D7-4950-861D-D44882A234F5}">
      <dgm:prSet/>
      <dgm:spPr/>
      <dgm:t>
        <a:bodyPr/>
        <a:lstStyle/>
        <a:p>
          <a:endParaRPr lang="en-US"/>
        </a:p>
      </dgm:t>
    </dgm:pt>
    <dgm:pt modelId="{B9F6A16B-6E1A-439E-8DAA-6CCC06FC0FF8}">
      <dgm:prSet/>
      <dgm:spPr/>
      <dgm:t>
        <a:bodyPr/>
        <a:lstStyle/>
        <a:p>
          <a:pPr>
            <a:lnSpc>
              <a:spcPct val="100000"/>
            </a:lnSpc>
          </a:pPr>
          <a:r>
            <a:rPr lang="en-US" dirty="0"/>
            <a:t>Export control regulations apply to many university areas including research, purchasing, shipping, advancement, travel, and collaboration</a:t>
          </a:r>
        </a:p>
      </dgm:t>
    </dgm:pt>
    <dgm:pt modelId="{4057C01F-D3D8-4741-A2DD-69FA05F620B2}" type="parTrans" cxnId="{163E964B-B8ED-4FCA-B2C2-1E6C37BCC28F}">
      <dgm:prSet/>
      <dgm:spPr/>
      <dgm:t>
        <a:bodyPr/>
        <a:lstStyle/>
        <a:p>
          <a:endParaRPr lang="en-US"/>
        </a:p>
      </dgm:t>
    </dgm:pt>
    <dgm:pt modelId="{1310E808-F25C-4D96-917A-A273950A5EBE}" type="sibTrans" cxnId="{163E964B-B8ED-4FCA-B2C2-1E6C37BCC28F}">
      <dgm:prSet/>
      <dgm:spPr/>
      <dgm:t>
        <a:bodyPr/>
        <a:lstStyle/>
        <a:p>
          <a:endParaRPr lang="en-US"/>
        </a:p>
      </dgm:t>
    </dgm:pt>
    <dgm:pt modelId="{B739BD47-207B-457B-855A-034151A67A30}">
      <dgm:prSet/>
      <dgm:spPr/>
      <dgm:t>
        <a:bodyPr/>
        <a:lstStyle/>
        <a:p>
          <a:pPr>
            <a:lnSpc>
              <a:spcPct val="100000"/>
            </a:lnSpc>
          </a:pPr>
          <a:r>
            <a:rPr lang="en-US" dirty="0"/>
            <a:t>The university has a comprehensive export compliance program to help you identify and manage potential export control concerns</a:t>
          </a:r>
        </a:p>
      </dgm:t>
    </dgm:pt>
    <dgm:pt modelId="{C8F5F3F7-81F7-4707-8986-D445EF4584F5}" type="parTrans" cxnId="{6E650BB3-8E4A-48C0-B1C1-434AC8504506}">
      <dgm:prSet/>
      <dgm:spPr/>
      <dgm:t>
        <a:bodyPr/>
        <a:lstStyle/>
        <a:p>
          <a:endParaRPr lang="en-US"/>
        </a:p>
      </dgm:t>
    </dgm:pt>
    <dgm:pt modelId="{B7E9974B-41BD-48BC-B059-2FA3D78310A5}" type="sibTrans" cxnId="{6E650BB3-8E4A-48C0-B1C1-434AC8504506}">
      <dgm:prSet/>
      <dgm:spPr/>
      <dgm:t>
        <a:bodyPr/>
        <a:lstStyle/>
        <a:p>
          <a:endParaRPr lang="en-US"/>
        </a:p>
      </dgm:t>
    </dgm:pt>
    <dgm:pt modelId="{96D9007A-54B4-41C2-A730-4BDF949C7976}">
      <dgm:prSet/>
      <dgm:spPr/>
      <dgm:t>
        <a:bodyPr/>
        <a:lstStyle/>
        <a:p>
          <a:pPr>
            <a:lnSpc>
              <a:spcPct val="100000"/>
            </a:lnSpc>
          </a:pPr>
          <a:r>
            <a:rPr lang="en-US" dirty="0"/>
            <a:t>All university personnel should remain aware of research security concerns, such as undue foreign influence</a:t>
          </a:r>
        </a:p>
      </dgm:t>
    </dgm:pt>
    <dgm:pt modelId="{5EBBDA77-0EC7-46C0-BAEA-8A1E47235C8D}" type="parTrans" cxnId="{F82D91E0-6FA6-46B9-91D6-BB02EB06B55C}">
      <dgm:prSet/>
      <dgm:spPr/>
      <dgm:t>
        <a:bodyPr/>
        <a:lstStyle/>
        <a:p>
          <a:endParaRPr lang="en-US"/>
        </a:p>
      </dgm:t>
    </dgm:pt>
    <dgm:pt modelId="{0852EB35-BCF8-49A1-8BAA-21DC7FAEF3C5}" type="sibTrans" cxnId="{F82D91E0-6FA6-46B9-91D6-BB02EB06B55C}">
      <dgm:prSet/>
      <dgm:spPr/>
      <dgm:t>
        <a:bodyPr/>
        <a:lstStyle/>
        <a:p>
          <a:endParaRPr lang="en-US"/>
        </a:p>
      </dgm:t>
    </dgm:pt>
    <dgm:pt modelId="{4DBAB062-DE07-46D7-8BB2-4894B3289337}">
      <dgm:prSet/>
      <dgm:spPr/>
      <dgm:t>
        <a:bodyPr/>
        <a:lstStyle/>
        <a:p>
          <a:pPr>
            <a:lnSpc>
              <a:spcPct val="100000"/>
            </a:lnSpc>
          </a:pPr>
          <a:r>
            <a:rPr lang="en-US" dirty="0"/>
            <a:t>You can decrease the risk of being a victim of undue foreign influence with complete and accurate disclosure on grant applications and your annual Business Reporting Relationship disclosure.</a:t>
          </a:r>
        </a:p>
      </dgm:t>
    </dgm:pt>
    <dgm:pt modelId="{3D9E3123-8CC9-432C-B4EC-69942DF01C1B}" type="parTrans" cxnId="{5C623410-A76E-42F2-88F0-7711FEEEAC65}">
      <dgm:prSet/>
      <dgm:spPr/>
      <dgm:t>
        <a:bodyPr/>
        <a:lstStyle/>
        <a:p>
          <a:endParaRPr lang="en-US"/>
        </a:p>
      </dgm:t>
    </dgm:pt>
    <dgm:pt modelId="{CC22799A-3605-400B-9FEA-8C9890F36AF5}" type="sibTrans" cxnId="{5C623410-A76E-42F2-88F0-7711FEEEAC65}">
      <dgm:prSet/>
      <dgm:spPr/>
      <dgm:t>
        <a:bodyPr/>
        <a:lstStyle/>
        <a:p>
          <a:endParaRPr lang="en-US"/>
        </a:p>
      </dgm:t>
    </dgm:pt>
    <dgm:pt modelId="{6782286A-F15C-4A0A-ACB3-E1DCFFE9B0BE}" type="pres">
      <dgm:prSet presAssocID="{A4934074-EFF9-47A0-AB0B-ABC576C136AB}" presName="root" presStyleCnt="0">
        <dgm:presLayoutVars>
          <dgm:dir/>
          <dgm:resizeHandles val="exact"/>
        </dgm:presLayoutVars>
      </dgm:prSet>
      <dgm:spPr/>
    </dgm:pt>
    <dgm:pt modelId="{36D01E22-8D01-4231-A6B0-48F727A0887B}" type="pres">
      <dgm:prSet presAssocID="{CDC2A3FF-BD65-4D7D-B1D0-EFF3611B1B93}" presName="compNode" presStyleCnt="0"/>
      <dgm:spPr/>
    </dgm:pt>
    <dgm:pt modelId="{1ECE7049-8EED-4394-A00C-F33302C8770E}" type="pres">
      <dgm:prSet presAssocID="{CDC2A3FF-BD65-4D7D-B1D0-EFF3611B1B93}" presName="bgRect" presStyleLbl="bgShp" presStyleIdx="0" presStyleCnt="5"/>
      <dgm:spPr/>
    </dgm:pt>
    <dgm:pt modelId="{8A2401BB-CAAB-405A-A209-3D261BAF09EF}" type="pres">
      <dgm:prSet presAssocID="{CDC2A3FF-BD65-4D7D-B1D0-EFF3611B1B93}"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1 with solid fill"/>
        </a:ext>
      </dgm:extLst>
    </dgm:pt>
    <dgm:pt modelId="{06365565-6377-400C-A4E5-33B1EC05BC6E}" type="pres">
      <dgm:prSet presAssocID="{CDC2A3FF-BD65-4D7D-B1D0-EFF3611B1B93}" presName="spaceRect" presStyleCnt="0"/>
      <dgm:spPr/>
    </dgm:pt>
    <dgm:pt modelId="{451FDDF3-A64B-4771-85F2-7EBC63585928}" type="pres">
      <dgm:prSet presAssocID="{CDC2A3FF-BD65-4D7D-B1D0-EFF3611B1B93}" presName="parTx" presStyleLbl="revTx" presStyleIdx="0" presStyleCnt="5">
        <dgm:presLayoutVars>
          <dgm:chMax val="0"/>
          <dgm:chPref val="0"/>
        </dgm:presLayoutVars>
      </dgm:prSet>
      <dgm:spPr/>
    </dgm:pt>
    <dgm:pt modelId="{7EE40BEF-7B7E-448C-8F6D-01A6D615265D}" type="pres">
      <dgm:prSet presAssocID="{AAB8EF49-F431-46DD-83A0-98367A8FD442}" presName="sibTrans" presStyleCnt="0"/>
      <dgm:spPr/>
    </dgm:pt>
    <dgm:pt modelId="{E8067CE0-74CB-4D22-8BD4-EB310AF5A8D7}" type="pres">
      <dgm:prSet presAssocID="{B9F6A16B-6E1A-439E-8DAA-6CCC06FC0FF8}" presName="compNode" presStyleCnt="0"/>
      <dgm:spPr/>
    </dgm:pt>
    <dgm:pt modelId="{E831C3A5-F601-4839-BB54-3EB8ECA8B7F1}" type="pres">
      <dgm:prSet presAssocID="{B9F6A16B-6E1A-439E-8DAA-6CCC06FC0FF8}" presName="bgRect" presStyleLbl="bgShp" presStyleIdx="1" presStyleCnt="5"/>
      <dgm:spPr/>
    </dgm:pt>
    <dgm:pt modelId="{C6044643-5197-4087-BA8A-C7F5DAE03E9B}" type="pres">
      <dgm:prSet presAssocID="{B9F6A16B-6E1A-439E-8DAA-6CCC06FC0FF8}"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with solid fill"/>
        </a:ext>
      </dgm:extLst>
    </dgm:pt>
    <dgm:pt modelId="{2CF8B9C7-4A3D-430B-9824-55FFFF2266B8}" type="pres">
      <dgm:prSet presAssocID="{B9F6A16B-6E1A-439E-8DAA-6CCC06FC0FF8}" presName="spaceRect" presStyleCnt="0"/>
      <dgm:spPr/>
    </dgm:pt>
    <dgm:pt modelId="{23D27BBC-779E-423E-89C1-691E37AA2B8B}" type="pres">
      <dgm:prSet presAssocID="{B9F6A16B-6E1A-439E-8DAA-6CCC06FC0FF8}" presName="parTx" presStyleLbl="revTx" presStyleIdx="1" presStyleCnt="5">
        <dgm:presLayoutVars>
          <dgm:chMax val="0"/>
          <dgm:chPref val="0"/>
        </dgm:presLayoutVars>
      </dgm:prSet>
      <dgm:spPr/>
    </dgm:pt>
    <dgm:pt modelId="{7565AE82-6242-43BA-AD78-A3C48AF7F789}" type="pres">
      <dgm:prSet presAssocID="{1310E808-F25C-4D96-917A-A273950A5EBE}" presName="sibTrans" presStyleCnt="0"/>
      <dgm:spPr/>
    </dgm:pt>
    <dgm:pt modelId="{13C10BE6-E2CF-4C7D-BE01-9F5C2A160DCB}" type="pres">
      <dgm:prSet presAssocID="{B739BD47-207B-457B-855A-034151A67A30}" presName="compNode" presStyleCnt="0"/>
      <dgm:spPr/>
    </dgm:pt>
    <dgm:pt modelId="{102FE494-6529-491C-ACED-04EBFCF7FE65}" type="pres">
      <dgm:prSet presAssocID="{B739BD47-207B-457B-855A-034151A67A30}" presName="bgRect" presStyleLbl="bgShp" presStyleIdx="2" presStyleCnt="5"/>
      <dgm:spPr/>
    </dgm:pt>
    <dgm:pt modelId="{F283658C-8E2D-4DF8-8240-31E96BEAE97E}" type="pres">
      <dgm:prSet presAssocID="{B739BD47-207B-457B-855A-034151A67A30}"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3 with solid fill"/>
        </a:ext>
      </dgm:extLst>
    </dgm:pt>
    <dgm:pt modelId="{FA45F4EB-C36C-4A47-849F-0D11613C6142}" type="pres">
      <dgm:prSet presAssocID="{B739BD47-207B-457B-855A-034151A67A30}" presName="spaceRect" presStyleCnt="0"/>
      <dgm:spPr/>
    </dgm:pt>
    <dgm:pt modelId="{22206A46-7924-46BF-AD60-70E0A2E3253F}" type="pres">
      <dgm:prSet presAssocID="{B739BD47-207B-457B-855A-034151A67A30}" presName="parTx" presStyleLbl="revTx" presStyleIdx="2" presStyleCnt="5">
        <dgm:presLayoutVars>
          <dgm:chMax val="0"/>
          <dgm:chPref val="0"/>
        </dgm:presLayoutVars>
      </dgm:prSet>
      <dgm:spPr/>
    </dgm:pt>
    <dgm:pt modelId="{1E22C9AD-0A52-4520-80E7-1305BD8F98F3}" type="pres">
      <dgm:prSet presAssocID="{B7E9974B-41BD-48BC-B059-2FA3D78310A5}" presName="sibTrans" presStyleCnt="0"/>
      <dgm:spPr/>
    </dgm:pt>
    <dgm:pt modelId="{3967869F-C20C-4CC0-9CA4-D62BEF69A0A9}" type="pres">
      <dgm:prSet presAssocID="{96D9007A-54B4-41C2-A730-4BDF949C7976}" presName="compNode" presStyleCnt="0"/>
      <dgm:spPr/>
    </dgm:pt>
    <dgm:pt modelId="{18DCA0B3-F280-4DC6-B754-B6FFE4EA9B4A}" type="pres">
      <dgm:prSet presAssocID="{96D9007A-54B4-41C2-A730-4BDF949C7976}" presName="bgRect" presStyleLbl="bgShp" presStyleIdx="3" presStyleCnt="5"/>
      <dgm:spPr/>
    </dgm:pt>
    <dgm:pt modelId="{E14BE9AC-C87D-42F4-A9DE-04612E82F587}" type="pres">
      <dgm:prSet presAssocID="{96D9007A-54B4-41C2-A730-4BDF949C7976}"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adge 4 with solid fill"/>
        </a:ext>
      </dgm:extLst>
    </dgm:pt>
    <dgm:pt modelId="{203B30BB-0E1C-430A-A50F-A531F29519BD}" type="pres">
      <dgm:prSet presAssocID="{96D9007A-54B4-41C2-A730-4BDF949C7976}" presName="spaceRect" presStyleCnt="0"/>
      <dgm:spPr/>
    </dgm:pt>
    <dgm:pt modelId="{71B802C4-D963-413D-8F9B-705871C63CEF}" type="pres">
      <dgm:prSet presAssocID="{96D9007A-54B4-41C2-A730-4BDF949C7976}" presName="parTx" presStyleLbl="revTx" presStyleIdx="3" presStyleCnt="5">
        <dgm:presLayoutVars>
          <dgm:chMax val="0"/>
          <dgm:chPref val="0"/>
        </dgm:presLayoutVars>
      </dgm:prSet>
      <dgm:spPr/>
    </dgm:pt>
    <dgm:pt modelId="{D939C8A9-0561-45A6-867B-1CB4E91ACAEC}" type="pres">
      <dgm:prSet presAssocID="{0852EB35-BCF8-49A1-8BAA-21DC7FAEF3C5}" presName="sibTrans" presStyleCnt="0"/>
      <dgm:spPr/>
    </dgm:pt>
    <dgm:pt modelId="{01BA2126-4167-41CF-9245-6A0104C46CD4}" type="pres">
      <dgm:prSet presAssocID="{4DBAB062-DE07-46D7-8BB2-4894B3289337}" presName="compNode" presStyleCnt="0"/>
      <dgm:spPr/>
    </dgm:pt>
    <dgm:pt modelId="{32E23C93-6486-4CD2-A681-717247FB590F}" type="pres">
      <dgm:prSet presAssocID="{4DBAB062-DE07-46D7-8BB2-4894B3289337}" presName="bgRect" presStyleLbl="bgShp" presStyleIdx="4" presStyleCnt="5"/>
      <dgm:spPr/>
    </dgm:pt>
    <dgm:pt modelId="{4102333B-8683-4919-8766-AE8FFC76230C}" type="pres">
      <dgm:prSet presAssocID="{4DBAB062-DE07-46D7-8BB2-4894B3289337}"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dge 5 with solid fill"/>
        </a:ext>
      </dgm:extLst>
    </dgm:pt>
    <dgm:pt modelId="{1197757C-FE13-41ED-95C9-56F49CCBF503}" type="pres">
      <dgm:prSet presAssocID="{4DBAB062-DE07-46D7-8BB2-4894B3289337}" presName="spaceRect" presStyleCnt="0"/>
      <dgm:spPr/>
    </dgm:pt>
    <dgm:pt modelId="{2909555A-4B6D-4463-BE82-AB81B59FC342}" type="pres">
      <dgm:prSet presAssocID="{4DBAB062-DE07-46D7-8BB2-4894B3289337}" presName="parTx" presStyleLbl="revTx" presStyleIdx="4" presStyleCnt="5">
        <dgm:presLayoutVars>
          <dgm:chMax val="0"/>
          <dgm:chPref val="0"/>
        </dgm:presLayoutVars>
      </dgm:prSet>
      <dgm:spPr/>
    </dgm:pt>
  </dgm:ptLst>
  <dgm:cxnLst>
    <dgm:cxn modelId="{5C623410-A76E-42F2-88F0-7711FEEEAC65}" srcId="{A4934074-EFF9-47A0-AB0B-ABC576C136AB}" destId="{4DBAB062-DE07-46D7-8BB2-4894B3289337}" srcOrd="4" destOrd="0" parTransId="{3D9E3123-8CC9-432C-B4EC-69942DF01C1B}" sibTransId="{CC22799A-3605-400B-9FEA-8C9890F36AF5}"/>
    <dgm:cxn modelId="{8FACB213-5141-4560-A7DC-041461328821}" type="presOf" srcId="{CDC2A3FF-BD65-4D7D-B1D0-EFF3611B1B93}" destId="{451FDDF3-A64B-4771-85F2-7EBC63585928}" srcOrd="0" destOrd="0" presId="urn:microsoft.com/office/officeart/2018/2/layout/IconVerticalSolidList"/>
    <dgm:cxn modelId="{0D117436-0A7B-41EC-BB4D-052728089F0E}" type="presOf" srcId="{96D9007A-54B4-41C2-A730-4BDF949C7976}" destId="{71B802C4-D963-413D-8F9B-705871C63CEF}" srcOrd="0" destOrd="0" presId="urn:microsoft.com/office/officeart/2018/2/layout/IconVerticalSolidList"/>
    <dgm:cxn modelId="{2497E968-717E-471F-B582-BB36C1AEC84D}" type="presOf" srcId="{B739BD47-207B-457B-855A-034151A67A30}" destId="{22206A46-7924-46BF-AD60-70E0A2E3253F}" srcOrd="0" destOrd="0" presId="urn:microsoft.com/office/officeart/2018/2/layout/IconVerticalSolidList"/>
    <dgm:cxn modelId="{163E964B-B8ED-4FCA-B2C2-1E6C37BCC28F}" srcId="{A4934074-EFF9-47A0-AB0B-ABC576C136AB}" destId="{B9F6A16B-6E1A-439E-8DAA-6CCC06FC0FF8}" srcOrd="1" destOrd="0" parTransId="{4057C01F-D3D8-4741-A2DD-69FA05F620B2}" sibTransId="{1310E808-F25C-4D96-917A-A273950A5EBE}"/>
    <dgm:cxn modelId="{6E650BB3-8E4A-48C0-B1C1-434AC8504506}" srcId="{A4934074-EFF9-47A0-AB0B-ABC576C136AB}" destId="{B739BD47-207B-457B-855A-034151A67A30}" srcOrd="2" destOrd="0" parTransId="{C8F5F3F7-81F7-4707-8986-D445EF4584F5}" sibTransId="{B7E9974B-41BD-48BC-B059-2FA3D78310A5}"/>
    <dgm:cxn modelId="{81ED15C0-02D7-4950-861D-D44882A234F5}" srcId="{A4934074-EFF9-47A0-AB0B-ABC576C136AB}" destId="{CDC2A3FF-BD65-4D7D-B1D0-EFF3611B1B93}" srcOrd="0" destOrd="0" parTransId="{6D1785F4-5881-4DC8-A683-DEBD3EE3B680}" sibTransId="{AAB8EF49-F431-46DD-83A0-98367A8FD442}"/>
    <dgm:cxn modelId="{B95196DA-A305-48D1-B889-B0EE2ED3D7F1}" type="presOf" srcId="{A4934074-EFF9-47A0-AB0B-ABC576C136AB}" destId="{6782286A-F15C-4A0A-ACB3-E1DCFFE9B0BE}" srcOrd="0" destOrd="0" presId="urn:microsoft.com/office/officeart/2018/2/layout/IconVerticalSolidList"/>
    <dgm:cxn modelId="{3507A6DD-8DE3-47BD-8957-2709F8973694}" type="presOf" srcId="{4DBAB062-DE07-46D7-8BB2-4894B3289337}" destId="{2909555A-4B6D-4463-BE82-AB81B59FC342}" srcOrd="0" destOrd="0" presId="urn:microsoft.com/office/officeart/2018/2/layout/IconVerticalSolidList"/>
    <dgm:cxn modelId="{F82D91E0-6FA6-46B9-91D6-BB02EB06B55C}" srcId="{A4934074-EFF9-47A0-AB0B-ABC576C136AB}" destId="{96D9007A-54B4-41C2-A730-4BDF949C7976}" srcOrd="3" destOrd="0" parTransId="{5EBBDA77-0EC7-46C0-BAEA-8A1E47235C8D}" sibTransId="{0852EB35-BCF8-49A1-8BAA-21DC7FAEF3C5}"/>
    <dgm:cxn modelId="{C0E537FB-BEF0-41CC-B062-CC5DF7EF9B24}" type="presOf" srcId="{B9F6A16B-6E1A-439E-8DAA-6CCC06FC0FF8}" destId="{23D27BBC-779E-423E-89C1-691E37AA2B8B}" srcOrd="0" destOrd="0" presId="urn:microsoft.com/office/officeart/2018/2/layout/IconVerticalSolidList"/>
    <dgm:cxn modelId="{D16246D8-C26C-49D5-8461-A64E926E2ECD}" type="presParOf" srcId="{6782286A-F15C-4A0A-ACB3-E1DCFFE9B0BE}" destId="{36D01E22-8D01-4231-A6B0-48F727A0887B}" srcOrd="0" destOrd="0" presId="urn:microsoft.com/office/officeart/2018/2/layout/IconVerticalSolidList"/>
    <dgm:cxn modelId="{783A2B51-CF65-4327-98D0-C4D9E28728D5}" type="presParOf" srcId="{36D01E22-8D01-4231-A6B0-48F727A0887B}" destId="{1ECE7049-8EED-4394-A00C-F33302C8770E}" srcOrd="0" destOrd="0" presId="urn:microsoft.com/office/officeart/2018/2/layout/IconVerticalSolidList"/>
    <dgm:cxn modelId="{86C01CD0-3765-487A-907F-487F913297A8}" type="presParOf" srcId="{36D01E22-8D01-4231-A6B0-48F727A0887B}" destId="{8A2401BB-CAAB-405A-A209-3D261BAF09EF}" srcOrd="1" destOrd="0" presId="urn:microsoft.com/office/officeart/2018/2/layout/IconVerticalSolidList"/>
    <dgm:cxn modelId="{0FFA3222-72B2-4702-8284-6692E148E4AA}" type="presParOf" srcId="{36D01E22-8D01-4231-A6B0-48F727A0887B}" destId="{06365565-6377-400C-A4E5-33B1EC05BC6E}" srcOrd="2" destOrd="0" presId="urn:microsoft.com/office/officeart/2018/2/layout/IconVerticalSolidList"/>
    <dgm:cxn modelId="{961D23E7-C24D-4E69-B317-09E5FA7DCC0E}" type="presParOf" srcId="{36D01E22-8D01-4231-A6B0-48F727A0887B}" destId="{451FDDF3-A64B-4771-85F2-7EBC63585928}" srcOrd="3" destOrd="0" presId="urn:microsoft.com/office/officeart/2018/2/layout/IconVerticalSolidList"/>
    <dgm:cxn modelId="{7E143DAB-B4A7-4A65-8546-7AE2EBD7B303}" type="presParOf" srcId="{6782286A-F15C-4A0A-ACB3-E1DCFFE9B0BE}" destId="{7EE40BEF-7B7E-448C-8F6D-01A6D615265D}" srcOrd="1" destOrd="0" presId="urn:microsoft.com/office/officeart/2018/2/layout/IconVerticalSolidList"/>
    <dgm:cxn modelId="{17D43448-B617-41A5-B6E0-AF0E39E5494F}" type="presParOf" srcId="{6782286A-F15C-4A0A-ACB3-E1DCFFE9B0BE}" destId="{E8067CE0-74CB-4D22-8BD4-EB310AF5A8D7}" srcOrd="2" destOrd="0" presId="urn:microsoft.com/office/officeart/2018/2/layout/IconVerticalSolidList"/>
    <dgm:cxn modelId="{4B83E83B-6D02-4095-9705-3FCEE77052E5}" type="presParOf" srcId="{E8067CE0-74CB-4D22-8BD4-EB310AF5A8D7}" destId="{E831C3A5-F601-4839-BB54-3EB8ECA8B7F1}" srcOrd="0" destOrd="0" presId="urn:microsoft.com/office/officeart/2018/2/layout/IconVerticalSolidList"/>
    <dgm:cxn modelId="{3569C916-EEDD-48FB-A8C3-A5CA8360F8B9}" type="presParOf" srcId="{E8067CE0-74CB-4D22-8BD4-EB310AF5A8D7}" destId="{C6044643-5197-4087-BA8A-C7F5DAE03E9B}" srcOrd="1" destOrd="0" presId="urn:microsoft.com/office/officeart/2018/2/layout/IconVerticalSolidList"/>
    <dgm:cxn modelId="{E3FD7FA6-58D3-4103-BE77-8B7FA447C85F}" type="presParOf" srcId="{E8067CE0-74CB-4D22-8BD4-EB310AF5A8D7}" destId="{2CF8B9C7-4A3D-430B-9824-55FFFF2266B8}" srcOrd="2" destOrd="0" presId="urn:microsoft.com/office/officeart/2018/2/layout/IconVerticalSolidList"/>
    <dgm:cxn modelId="{FADCAD82-F1DA-43C8-85F7-BD826757EA4B}" type="presParOf" srcId="{E8067CE0-74CB-4D22-8BD4-EB310AF5A8D7}" destId="{23D27BBC-779E-423E-89C1-691E37AA2B8B}" srcOrd="3" destOrd="0" presId="urn:microsoft.com/office/officeart/2018/2/layout/IconVerticalSolidList"/>
    <dgm:cxn modelId="{3AD121EA-800B-46A7-9B20-8778971B8623}" type="presParOf" srcId="{6782286A-F15C-4A0A-ACB3-E1DCFFE9B0BE}" destId="{7565AE82-6242-43BA-AD78-A3C48AF7F789}" srcOrd="3" destOrd="0" presId="urn:microsoft.com/office/officeart/2018/2/layout/IconVerticalSolidList"/>
    <dgm:cxn modelId="{6BA886C7-7E5D-4EC3-A4A7-7F52C70E95DD}" type="presParOf" srcId="{6782286A-F15C-4A0A-ACB3-E1DCFFE9B0BE}" destId="{13C10BE6-E2CF-4C7D-BE01-9F5C2A160DCB}" srcOrd="4" destOrd="0" presId="urn:microsoft.com/office/officeart/2018/2/layout/IconVerticalSolidList"/>
    <dgm:cxn modelId="{825FECDF-1B02-42EE-9AE6-02454A97B455}" type="presParOf" srcId="{13C10BE6-E2CF-4C7D-BE01-9F5C2A160DCB}" destId="{102FE494-6529-491C-ACED-04EBFCF7FE65}" srcOrd="0" destOrd="0" presId="urn:microsoft.com/office/officeart/2018/2/layout/IconVerticalSolidList"/>
    <dgm:cxn modelId="{E037A32F-23C3-4067-A711-7C4247AE2403}" type="presParOf" srcId="{13C10BE6-E2CF-4C7D-BE01-9F5C2A160DCB}" destId="{F283658C-8E2D-4DF8-8240-31E96BEAE97E}" srcOrd="1" destOrd="0" presId="urn:microsoft.com/office/officeart/2018/2/layout/IconVerticalSolidList"/>
    <dgm:cxn modelId="{2AE4851E-CA26-4869-A60E-8C3700F29F8C}" type="presParOf" srcId="{13C10BE6-E2CF-4C7D-BE01-9F5C2A160DCB}" destId="{FA45F4EB-C36C-4A47-849F-0D11613C6142}" srcOrd="2" destOrd="0" presId="urn:microsoft.com/office/officeart/2018/2/layout/IconVerticalSolidList"/>
    <dgm:cxn modelId="{5A1068F9-BBEB-49EC-B658-E9D39775CEF2}" type="presParOf" srcId="{13C10BE6-E2CF-4C7D-BE01-9F5C2A160DCB}" destId="{22206A46-7924-46BF-AD60-70E0A2E3253F}" srcOrd="3" destOrd="0" presId="urn:microsoft.com/office/officeart/2018/2/layout/IconVerticalSolidList"/>
    <dgm:cxn modelId="{EFC3CE75-5CC2-4FB6-AD83-E449ECECA759}" type="presParOf" srcId="{6782286A-F15C-4A0A-ACB3-E1DCFFE9B0BE}" destId="{1E22C9AD-0A52-4520-80E7-1305BD8F98F3}" srcOrd="5" destOrd="0" presId="urn:microsoft.com/office/officeart/2018/2/layout/IconVerticalSolidList"/>
    <dgm:cxn modelId="{523C49CA-0ECE-4615-8E3B-FF931B5FD91C}" type="presParOf" srcId="{6782286A-F15C-4A0A-ACB3-E1DCFFE9B0BE}" destId="{3967869F-C20C-4CC0-9CA4-D62BEF69A0A9}" srcOrd="6" destOrd="0" presId="urn:microsoft.com/office/officeart/2018/2/layout/IconVerticalSolidList"/>
    <dgm:cxn modelId="{458F3387-ED0B-4EE7-9F27-08CE7E41B3B4}" type="presParOf" srcId="{3967869F-C20C-4CC0-9CA4-D62BEF69A0A9}" destId="{18DCA0B3-F280-4DC6-B754-B6FFE4EA9B4A}" srcOrd="0" destOrd="0" presId="urn:microsoft.com/office/officeart/2018/2/layout/IconVerticalSolidList"/>
    <dgm:cxn modelId="{33477D3F-F5C0-4A90-9F10-CCD21BD70D7A}" type="presParOf" srcId="{3967869F-C20C-4CC0-9CA4-D62BEF69A0A9}" destId="{E14BE9AC-C87D-42F4-A9DE-04612E82F587}" srcOrd="1" destOrd="0" presId="urn:microsoft.com/office/officeart/2018/2/layout/IconVerticalSolidList"/>
    <dgm:cxn modelId="{3FF08D80-F54C-48D1-93F5-E24A143BE5E0}" type="presParOf" srcId="{3967869F-C20C-4CC0-9CA4-D62BEF69A0A9}" destId="{203B30BB-0E1C-430A-A50F-A531F29519BD}" srcOrd="2" destOrd="0" presId="urn:microsoft.com/office/officeart/2018/2/layout/IconVerticalSolidList"/>
    <dgm:cxn modelId="{1E83AF99-9FDA-46E4-B643-B9E61E76A173}" type="presParOf" srcId="{3967869F-C20C-4CC0-9CA4-D62BEF69A0A9}" destId="{71B802C4-D963-413D-8F9B-705871C63CEF}" srcOrd="3" destOrd="0" presId="urn:microsoft.com/office/officeart/2018/2/layout/IconVerticalSolidList"/>
    <dgm:cxn modelId="{52F07A8A-3A45-4F7B-85C9-FBFD9909BBDC}" type="presParOf" srcId="{6782286A-F15C-4A0A-ACB3-E1DCFFE9B0BE}" destId="{D939C8A9-0561-45A6-867B-1CB4E91ACAEC}" srcOrd="7" destOrd="0" presId="urn:microsoft.com/office/officeart/2018/2/layout/IconVerticalSolidList"/>
    <dgm:cxn modelId="{3115FE83-0D88-452C-8C39-C11B58B4000A}" type="presParOf" srcId="{6782286A-F15C-4A0A-ACB3-E1DCFFE9B0BE}" destId="{01BA2126-4167-41CF-9245-6A0104C46CD4}" srcOrd="8" destOrd="0" presId="urn:microsoft.com/office/officeart/2018/2/layout/IconVerticalSolidList"/>
    <dgm:cxn modelId="{0A328EB9-82C5-44AA-B8F6-1359523BCAAF}" type="presParOf" srcId="{01BA2126-4167-41CF-9245-6A0104C46CD4}" destId="{32E23C93-6486-4CD2-A681-717247FB590F}" srcOrd="0" destOrd="0" presId="urn:microsoft.com/office/officeart/2018/2/layout/IconVerticalSolidList"/>
    <dgm:cxn modelId="{BAE28104-359E-478F-87CD-7D5DDB611375}" type="presParOf" srcId="{01BA2126-4167-41CF-9245-6A0104C46CD4}" destId="{4102333B-8683-4919-8766-AE8FFC76230C}" srcOrd="1" destOrd="0" presId="urn:microsoft.com/office/officeart/2018/2/layout/IconVerticalSolidList"/>
    <dgm:cxn modelId="{E607D5D3-83D9-46EC-B248-216F3C69271D}" type="presParOf" srcId="{01BA2126-4167-41CF-9245-6A0104C46CD4}" destId="{1197757C-FE13-41ED-95C9-56F49CCBF503}" srcOrd="2" destOrd="0" presId="urn:microsoft.com/office/officeart/2018/2/layout/IconVerticalSolidList"/>
    <dgm:cxn modelId="{D3A2CD48-A6F4-4921-9F2A-FD74702F7DD7}" type="presParOf" srcId="{01BA2126-4167-41CF-9245-6A0104C46CD4}" destId="{2909555A-4B6D-4463-BE82-AB81B59FC34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5F5E3-0EC8-48ED-A8BA-62A322B55A73}">
      <dsp:nvSpPr>
        <dsp:cNvPr id="0" name=""/>
        <dsp:cNvSpPr/>
      </dsp:nvSpPr>
      <dsp:spPr>
        <a:xfrm>
          <a:off x="3581" y="400386"/>
          <a:ext cx="1938861" cy="1163316"/>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Sponsored Research</a:t>
          </a:r>
        </a:p>
      </dsp:txBody>
      <dsp:txXfrm>
        <a:off x="3581" y="400386"/>
        <a:ext cx="1938861" cy="1163316"/>
      </dsp:txXfrm>
    </dsp:sp>
    <dsp:sp modelId="{2709B9D3-DF6E-41FB-8D5C-B26B3D342DFA}">
      <dsp:nvSpPr>
        <dsp:cNvPr id="0" name=""/>
        <dsp:cNvSpPr/>
      </dsp:nvSpPr>
      <dsp:spPr>
        <a:xfrm>
          <a:off x="2136328" y="400386"/>
          <a:ext cx="1938861" cy="1163316"/>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International Shipping &amp; Imports</a:t>
          </a:r>
        </a:p>
      </dsp:txBody>
      <dsp:txXfrm>
        <a:off x="2136328" y="400386"/>
        <a:ext cx="1938861" cy="1163316"/>
      </dsp:txXfrm>
    </dsp:sp>
    <dsp:sp modelId="{5F737550-9DF1-40AB-9E2A-EA8CFF50B9E6}">
      <dsp:nvSpPr>
        <dsp:cNvPr id="0" name=""/>
        <dsp:cNvSpPr/>
      </dsp:nvSpPr>
      <dsp:spPr>
        <a:xfrm>
          <a:off x="4269075" y="400386"/>
          <a:ext cx="1938861" cy="1163316"/>
        </a:xfrm>
        <a:prstGeom prst="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International Travel</a:t>
          </a:r>
        </a:p>
      </dsp:txBody>
      <dsp:txXfrm>
        <a:off x="4269075" y="400386"/>
        <a:ext cx="1938861" cy="1163316"/>
      </dsp:txXfrm>
    </dsp:sp>
    <dsp:sp modelId="{85F07794-D1F6-4817-AFB9-A57ABB38AEF0}">
      <dsp:nvSpPr>
        <dsp:cNvPr id="0" name=""/>
        <dsp:cNvSpPr/>
      </dsp:nvSpPr>
      <dsp:spPr>
        <a:xfrm>
          <a:off x="6401822" y="400386"/>
          <a:ext cx="1938861" cy="1163316"/>
        </a:xfrm>
        <a:prstGeom prst="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Student Programs</a:t>
          </a:r>
        </a:p>
      </dsp:txBody>
      <dsp:txXfrm>
        <a:off x="6401822" y="400386"/>
        <a:ext cx="1938861" cy="1163316"/>
      </dsp:txXfrm>
    </dsp:sp>
    <dsp:sp modelId="{3AE77CFB-3B66-4C01-93E6-9AE212439FE8}">
      <dsp:nvSpPr>
        <dsp:cNvPr id="0" name=""/>
        <dsp:cNvSpPr/>
      </dsp:nvSpPr>
      <dsp:spPr>
        <a:xfrm>
          <a:off x="8534569" y="400386"/>
          <a:ext cx="1938861" cy="1163316"/>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I-129 Visa Attestations</a:t>
          </a:r>
        </a:p>
      </dsp:txBody>
      <dsp:txXfrm>
        <a:off x="8534569" y="400386"/>
        <a:ext cx="1938861" cy="1163316"/>
      </dsp:txXfrm>
    </dsp:sp>
    <dsp:sp modelId="{79ACC39B-E619-4F2E-B346-A1A02BA25DA4}">
      <dsp:nvSpPr>
        <dsp:cNvPr id="0" name=""/>
        <dsp:cNvSpPr/>
      </dsp:nvSpPr>
      <dsp:spPr>
        <a:xfrm>
          <a:off x="3581" y="1829406"/>
          <a:ext cx="1938861" cy="1163316"/>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Distance Education</a:t>
          </a:r>
        </a:p>
      </dsp:txBody>
      <dsp:txXfrm>
        <a:off x="3581" y="1829406"/>
        <a:ext cx="1938861" cy="1163316"/>
      </dsp:txXfrm>
    </dsp:sp>
    <dsp:sp modelId="{52F0A112-9F32-451B-8555-E0C309E80FC9}">
      <dsp:nvSpPr>
        <dsp:cNvPr id="0" name=""/>
        <dsp:cNvSpPr/>
      </dsp:nvSpPr>
      <dsp:spPr>
        <a:xfrm>
          <a:off x="2136328" y="1829406"/>
          <a:ext cx="1938861" cy="1163316"/>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Engagements &amp; Collaboration with Foreign Entities</a:t>
          </a:r>
        </a:p>
      </dsp:txBody>
      <dsp:txXfrm>
        <a:off x="2136328" y="1829406"/>
        <a:ext cx="1938861" cy="1163316"/>
      </dsp:txXfrm>
    </dsp:sp>
    <dsp:sp modelId="{FA9B9CF3-2C20-498F-96BC-50C6AC664B5D}">
      <dsp:nvSpPr>
        <dsp:cNvPr id="0" name=""/>
        <dsp:cNvSpPr/>
      </dsp:nvSpPr>
      <dsp:spPr>
        <a:xfrm>
          <a:off x="4269075" y="1829406"/>
          <a:ext cx="1938861" cy="1163316"/>
        </a:xfrm>
        <a:prstGeom prst="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Technology Transfer</a:t>
          </a:r>
        </a:p>
      </dsp:txBody>
      <dsp:txXfrm>
        <a:off x="4269075" y="1829406"/>
        <a:ext cx="1938861" cy="1163316"/>
      </dsp:txXfrm>
    </dsp:sp>
    <dsp:sp modelId="{50389BF4-1401-4E54-933B-2E2029478D24}">
      <dsp:nvSpPr>
        <dsp:cNvPr id="0" name=""/>
        <dsp:cNvSpPr/>
      </dsp:nvSpPr>
      <dsp:spPr>
        <a:xfrm>
          <a:off x="6401822" y="1757588"/>
          <a:ext cx="1938861" cy="1306951"/>
        </a:xfrm>
        <a:prstGeom prst="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dirty="0"/>
            <a:t>Procurement of items, equipment, materials, and software</a:t>
          </a:r>
        </a:p>
      </dsp:txBody>
      <dsp:txXfrm>
        <a:off x="6401822" y="1757588"/>
        <a:ext cx="1938861" cy="1306951"/>
      </dsp:txXfrm>
    </dsp:sp>
    <dsp:sp modelId="{A25F5A27-67D0-4DDB-B05F-FC1A60D72608}">
      <dsp:nvSpPr>
        <dsp:cNvPr id="0" name=""/>
        <dsp:cNvSpPr/>
      </dsp:nvSpPr>
      <dsp:spPr>
        <a:xfrm>
          <a:off x="8534569" y="1829406"/>
          <a:ext cx="1938861" cy="1163316"/>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Controlled Biologics (Incl. Select Agents &amp; Toxins)</a:t>
          </a:r>
        </a:p>
      </dsp:txBody>
      <dsp:txXfrm>
        <a:off x="8534569" y="1829406"/>
        <a:ext cx="1938861" cy="1163316"/>
      </dsp:txXfrm>
    </dsp:sp>
    <dsp:sp modelId="{86AF7094-E2D8-424A-ABC2-2E8B36F47136}">
      <dsp:nvSpPr>
        <dsp:cNvPr id="0" name=""/>
        <dsp:cNvSpPr/>
      </dsp:nvSpPr>
      <dsp:spPr>
        <a:xfrm>
          <a:off x="3581" y="3258426"/>
          <a:ext cx="1938861" cy="1163316"/>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dirty="0"/>
            <a:t>IT and Data Security</a:t>
          </a:r>
        </a:p>
      </dsp:txBody>
      <dsp:txXfrm>
        <a:off x="3581" y="3258426"/>
        <a:ext cx="1938861" cy="1163316"/>
      </dsp:txXfrm>
    </dsp:sp>
    <dsp:sp modelId="{35278F90-FB97-4551-A48C-EAF94576127B}">
      <dsp:nvSpPr>
        <dsp:cNvPr id="0" name=""/>
        <dsp:cNvSpPr/>
      </dsp:nvSpPr>
      <dsp:spPr>
        <a:xfrm>
          <a:off x="2136328" y="3258426"/>
          <a:ext cx="1938861" cy="1163316"/>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Receipt of Gifts from Foreign Entities</a:t>
          </a:r>
        </a:p>
      </dsp:txBody>
      <dsp:txXfrm>
        <a:off x="2136328" y="3258426"/>
        <a:ext cx="1938861" cy="1163316"/>
      </dsp:txXfrm>
    </dsp:sp>
    <dsp:sp modelId="{F59DD213-C473-4232-A0CC-C524C5C7411C}">
      <dsp:nvSpPr>
        <dsp:cNvPr id="0" name=""/>
        <dsp:cNvSpPr/>
      </dsp:nvSpPr>
      <dsp:spPr>
        <a:xfrm>
          <a:off x="4269075" y="3258426"/>
          <a:ext cx="1938861" cy="1163316"/>
        </a:xfrm>
        <a:prstGeom prst="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Work-for-Hire/ Recharge Services</a:t>
          </a:r>
        </a:p>
      </dsp:txBody>
      <dsp:txXfrm>
        <a:off x="4269075" y="3258426"/>
        <a:ext cx="1938861" cy="1163316"/>
      </dsp:txXfrm>
    </dsp:sp>
    <dsp:sp modelId="{7B5DAF1F-A204-4E0C-B503-0C6A3FD13AAB}">
      <dsp:nvSpPr>
        <dsp:cNvPr id="0" name=""/>
        <dsp:cNvSpPr/>
      </dsp:nvSpPr>
      <dsp:spPr>
        <a:xfrm>
          <a:off x="6401822" y="3258426"/>
          <a:ext cx="1938861" cy="1163316"/>
        </a:xfrm>
        <a:prstGeom prst="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Facility Clearance</a:t>
          </a:r>
        </a:p>
      </dsp:txBody>
      <dsp:txXfrm>
        <a:off x="6401822" y="3258426"/>
        <a:ext cx="1938861" cy="1163316"/>
      </dsp:txXfrm>
    </dsp:sp>
    <dsp:sp modelId="{05346F81-A2D0-4A55-848D-1953ED57E5BA}">
      <dsp:nvSpPr>
        <dsp:cNvPr id="0" name=""/>
        <dsp:cNvSpPr/>
      </dsp:nvSpPr>
      <dsp:spPr>
        <a:xfrm>
          <a:off x="8534569" y="3258426"/>
          <a:ext cx="1938861" cy="1163316"/>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Defense Services</a:t>
          </a:r>
        </a:p>
      </dsp:txBody>
      <dsp:txXfrm>
        <a:off x="8534569" y="3258426"/>
        <a:ext cx="1938861" cy="1163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E7049-8EED-4394-A00C-F33302C8770E}">
      <dsp:nvSpPr>
        <dsp:cNvPr id="0" name=""/>
        <dsp:cNvSpPr/>
      </dsp:nvSpPr>
      <dsp:spPr>
        <a:xfrm>
          <a:off x="0" y="3281"/>
          <a:ext cx="9633278" cy="69897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2401BB-CAAB-405A-A209-3D261BAF09EF}">
      <dsp:nvSpPr>
        <dsp:cNvPr id="0" name=""/>
        <dsp:cNvSpPr/>
      </dsp:nvSpPr>
      <dsp:spPr>
        <a:xfrm>
          <a:off x="211438" y="160549"/>
          <a:ext cx="384433" cy="38443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1FDDF3-A64B-4771-85F2-7EBC63585928}">
      <dsp:nvSpPr>
        <dsp:cNvPr id="0" name=""/>
        <dsp:cNvSpPr/>
      </dsp:nvSpPr>
      <dsp:spPr>
        <a:xfrm>
          <a:off x="807310" y="3281"/>
          <a:ext cx="8825967" cy="69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74" tIns="73974" rIns="73974" bIns="73974" numCol="1" spcCol="1270" anchor="ctr" anchorCtr="0">
          <a:noAutofit/>
        </a:bodyPr>
        <a:lstStyle/>
        <a:p>
          <a:pPr marL="0" lvl="0" indent="0" algn="l" defTabSz="755650">
            <a:lnSpc>
              <a:spcPct val="100000"/>
            </a:lnSpc>
            <a:spcBef>
              <a:spcPct val="0"/>
            </a:spcBef>
            <a:spcAft>
              <a:spcPct val="35000"/>
            </a:spcAft>
            <a:buNone/>
          </a:pPr>
          <a:r>
            <a:rPr lang="en-US" sz="1700" kern="1200" dirty="0"/>
            <a:t>Export controls apply to the transfer of items, materials, equipment, biologics, software, information, and services to foreign nationals</a:t>
          </a:r>
        </a:p>
      </dsp:txBody>
      <dsp:txXfrm>
        <a:off x="807310" y="3281"/>
        <a:ext cx="8825967" cy="698970"/>
      </dsp:txXfrm>
    </dsp:sp>
    <dsp:sp modelId="{E831C3A5-F601-4839-BB54-3EB8ECA8B7F1}">
      <dsp:nvSpPr>
        <dsp:cNvPr id="0" name=""/>
        <dsp:cNvSpPr/>
      </dsp:nvSpPr>
      <dsp:spPr>
        <a:xfrm>
          <a:off x="0" y="876994"/>
          <a:ext cx="9633278" cy="698970"/>
        </a:xfrm>
        <a:prstGeom prst="roundRect">
          <a:avLst>
            <a:gd name="adj" fmla="val 10000"/>
          </a:avLst>
        </a:prstGeom>
        <a:solidFill>
          <a:schemeClr val="accent5">
            <a:hueOff val="-5330780"/>
            <a:satOff val="3030"/>
            <a:lumOff val="-2500"/>
            <a:alphaOff val="0"/>
          </a:schemeClr>
        </a:solidFill>
        <a:ln>
          <a:noFill/>
        </a:ln>
        <a:effectLst/>
      </dsp:spPr>
      <dsp:style>
        <a:lnRef idx="0">
          <a:scrgbClr r="0" g="0" b="0"/>
        </a:lnRef>
        <a:fillRef idx="1">
          <a:scrgbClr r="0" g="0" b="0"/>
        </a:fillRef>
        <a:effectRef idx="0">
          <a:scrgbClr r="0" g="0" b="0"/>
        </a:effectRef>
        <a:fontRef idx="minor"/>
      </dsp:style>
    </dsp:sp>
    <dsp:sp modelId="{C6044643-5197-4087-BA8A-C7F5DAE03E9B}">
      <dsp:nvSpPr>
        <dsp:cNvPr id="0" name=""/>
        <dsp:cNvSpPr/>
      </dsp:nvSpPr>
      <dsp:spPr>
        <a:xfrm>
          <a:off x="211438" y="1034262"/>
          <a:ext cx="384433" cy="38443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D27BBC-779E-423E-89C1-691E37AA2B8B}">
      <dsp:nvSpPr>
        <dsp:cNvPr id="0" name=""/>
        <dsp:cNvSpPr/>
      </dsp:nvSpPr>
      <dsp:spPr>
        <a:xfrm>
          <a:off x="807310" y="876994"/>
          <a:ext cx="8825967" cy="69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74" tIns="73974" rIns="73974" bIns="73974" numCol="1" spcCol="1270" anchor="ctr" anchorCtr="0">
          <a:noAutofit/>
        </a:bodyPr>
        <a:lstStyle/>
        <a:p>
          <a:pPr marL="0" lvl="0" indent="0" algn="l" defTabSz="755650">
            <a:lnSpc>
              <a:spcPct val="100000"/>
            </a:lnSpc>
            <a:spcBef>
              <a:spcPct val="0"/>
            </a:spcBef>
            <a:spcAft>
              <a:spcPct val="35000"/>
            </a:spcAft>
            <a:buNone/>
          </a:pPr>
          <a:r>
            <a:rPr lang="en-US" sz="1700" kern="1200" dirty="0"/>
            <a:t>Export control regulations apply to many university areas including research, purchasing, shipping, advancement, travel, and collaboration</a:t>
          </a:r>
        </a:p>
      </dsp:txBody>
      <dsp:txXfrm>
        <a:off x="807310" y="876994"/>
        <a:ext cx="8825967" cy="698970"/>
      </dsp:txXfrm>
    </dsp:sp>
    <dsp:sp modelId="{102FE494-6529-491C-ACED-04EBFCF7FE65}">
      <dsp:nvSpPr>
        <dsp:cNvPr id="0" name=""/>
        <dsp:cNvSpPr/>
      </dsp:nvSpPr>
      <dsp:spPr>
        <a:xfrm>
          <a:off x="0" y="1750707"/>
          <a:ext cx="9633278" cy="698970"/>
        </a:xfrm>
        <a:prstGeom prst="roundRect">
          <a:avLst>
            <a:gd name="adj" fmla="val 10000"/>
          </a:avLst>
        </a:prstGeom>
        <a:solidFill>
          <a:schemeClr val="accent5">
            <a:hueOff val="-10661560"/>
            <a:satOff val="6060"/>
            <a:lumOff val="-5000"/>
            <a:alphaOff val="0"/>
          </a:schemeClr>
        </a:solidFill>
        <a:ln>
          <a:noFill/>
        </a:ln>
        <a:effectLst/>
      </dsp:spPr>
      <dsp:style>
        <a:lnRef idx="0">
          <a:scrgbClr r="0" g="0" b="0"/>
        </a:lnRef>
        <a:fillRef idx="1">
          <a:scrgbClr r="0" g="0" b="0"/>
        </a:fillRef>
        <a:effectRef idx="0">
          <a:scrgbClr r="0" g="0" b="0"/>
        </a:effectRef>
        <a:fontRef idx="minor"/>
      </dsp:style>
    </dsp:sp>
    <dsp:sp modelId="{F283658C-8E2D-4DF8-8240-31E96BEAE97E}">
      <dsp:nvSpPr>
        <dsp:cNvPr id="0" name=""/>
        <dsp:cNvSpPr/>
      </dsp:nvSpPr>
      <dsp:spPr>
        <a:xfrm>
          <a:off x="211438" y="1907975"/>
          <a:ext cx="384433" cy="38443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206A46-7924-46BF-AD60-70E0A2E3253F}">
      <dsp:nvSpPr>
        <dsp:cNvPr id="0" name=""/>
        <dsp:cNvSpPr/>
      </dsp:nvSpPr>
      <dsp:spPr>
        <a:xfrm>
          <a:off x="807310" y="1750707"/>
          <a:ext cx="8825967" cy="69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74" tIns="73974" rIns="73974" bIns="73974" numCol="1" spcCol="1270" anchor="ctr" anchorCtr="0">
          <a:noAutofit/>
        </a:bodyPr>
        <a:lstStyle/>
        <a:p>
          <a:pPr marL="0" lvl="0" indent="0" algn="l" defTabSz="755650">
            <a:lnSpc>
              <a:spcPct val="100000"/>
            </a:lnSpc>
            <a:spcBef>
              <a:spcPct val="0"/>
            </a:spcBef>
            <a:spcAft>
              <a:spcPct val="35000"/>
            </a:spcAft>
            <a:buNone/>
          </a:pPr>
          <a:r>
            <a:rPr lang="en-US" sz="1700" kern="1200" dirty="0"/>
            <a:t>The university has a comprehensive export compliance program to help you identify and manage potential export control concerns</a:t>
          </a:r>
        </a:p>
      </dsp:txBody>
      <dsp:txXfrm>
        <a:off x="807310" y="1750707"/>
        <a:ext cx="8825967" cy="698970"/>
      </dsp:txXfrm>
    </dsp:sp>
    <dsp:sp modelId="{18DCA0B3-F280-4DC6-B754-B6FFE4EA9B4A}">
      <dsp:nvSpPr>
        <dsp:cNvPr id="0" name=""/>
        <dsp:cNvSpPr/>
      </dsp:nvSpPr>
      <dsp:spPr>
        <a:xfrm>
          <a:off x="0" y="2624420"/>
          <a:ext cx="9633278" cy="698970"/>
        </a:xfrm>
        <a:prstGeom prst="roundRect">
          <a:avLst>
            <a:gd name="adj" fmla="val 10000"/>
          </a:avLst>
        </a:prstGeom>
        <a:solidFill>
          <a:schemeClr val="accent5">
            <a:hueOff val="-15992340"/>
            <a:satOff val="9089"/>
            <a:lumOff val="-7500"/>
            <a:alphaOff val="0"/>
          </a:schemeClr>
        </a:solidFill>
        <a:ln>
          <a:noFill/>
        </a:ln>
        <a:effectLst/>
      </dsp:spPr>
      <dsp:style>
        <a:lnRef idx="0">
          <a:scrgbClr r="0" g="0" b="0"/>
        </a:lnRef>
        <a:fillRef idx="1">
          <a:scrgbClr r="0" g="0" b="0"/>
        </a:fillRef>
        <a:effectRef idx="0">
          <a:scrgbClr r="0" g="0" b="0"/>
        </a:effectRef>
        <a:fontRef idx="minor"/>
      </dsp:style>
    </dsp:sp>
    <dsp:sp modelId="{E14BE9AC-C87D-42F4-A9DE-04612E82F587}">
      <dsp:nvSpPr>
        <dsp:cNvPr id="0" name=""/>
        <dsp:cNvSpPr/>
      </dsp:nvSpPr>
      <dsp:spPr>
        <a:xfrm>
          <a:off x="211438" y="2781688"/>
          <a:ext cx="384433" cy="384433"/>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B802C4-D963-413D-8F9B-705871C63CEF}">
      <dsp:nvSpPr>
        <dsp:cNvPr id="0" name=""/>
        <dsp:cNvSpPr/>
      </dsp:nvSpPr>
      <dsp:spPr>
        <a:xfrm>
          <a:off x="807310" y="2624420"/>
          <a:ext cx="8825967" cy="69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74" tIns="73974" rIns="73974" bIns="73974" numCol="1" spcCol="1270" anchor="ctr" anchorCtr="0">
          <a:noAutofit/>
        </a:bodyPr>
        <a:lstStyle/>
        <a:p>
          <a:pPr marL="0" lvl="0" indent="0" algn="l" defTabSz="755650">
            <a:lnSpc>
              <a:spcPct val="100000"/>
            </a:lnSpc>
            <a:spcBef>
              <a:spcPct val="0"/>
            </a:spcBef>
            <a:spcAft>
              <a:spcPct val="35000"/>
            </a:spcAft>
            <a:buNone/>
          </a:pPr>
          <a:r>
            <a:rPr lang="en-US" sz="1700" kern="1200" dirty="0"/>
            <a:t>All university personnel should remain aware of research security concerns, such as undue foreign influence</a:t>
          </a:r>
        </a:p>
      </dsp:txBody>
      <dsp:txXfrm>
        <a:off x="807310" y="2624420"/>
        <a:ext cx="8825967" cy="698970"/>
      </dsp:txXfrm>
    </dsp:sp>
    <dsp:sp modelId="{32E23C93-6486-4CD2-A681-717247FB590F}">
      <dsp:nvSpPr>
        <dsp:cNvPr id="0" name=""/>
        <dsp:cNvSpPr/>
      </dsp:nvSpPr>
      <dsp:spPr>
        <a:xfrm>
          <a:off x="0" y="3498133"/>
          <a:ext cx="9633278" cy="698970"/>
        </a:xfrm>
        <a:prstGeom prst="roundRect">
          <a:avLst>
            <a:gd name="adj" fmla="val 10000"/>
          </a:avLst>
        </a:prstGeom>
        <a:solidFill>
          <a:schemeClr val="accent5">
            <a:hueOff val="-21323121"/>
            <a:satOff val="12119"/>
            <a:lumOff val="-10000"/>
            <a:alphaOff val="0"/>
          </a:schemeClr>
        </a:solidFill>
        <a:ln>
          <a:noFill/>
        </a:ln>
        <a:effectLst/>
      </dsp:spPr>
      <dsp:style>
        <a:lnRef idx="0">
          <a:scrgbClr r="0" g="0" b="0"/>
        </a:lnRef>
        <a:fillRef idx="1">
          <a:scrgbClr r="0" g="0" b="0"/>
        </a:fillRef>
        <a:effectRef idx="0">
          <a:scrgbClr r="0" g="0" b="0"/>
        </a:effectRef>
        <a:fontRef idx="minor"/>
      </dsp:style>
    </dsp:sp>
    <dsp:sp modelId="{4102333B-8683-4919-8766-AE8FFC76230C}">
      <dsp:nvSpPr>
        <dsp:cNvPr id="0" name=""/>
        <dsp:cNvSpPr/>
      </dsp:nvSpPr>
      <dsp:spPr>
        <a:xfrm>
          <a:off x="211438" y="3655401"/>
          <a:ext cx="384433" cy="384433"/>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09555A-4B6D-4463-BE82-AB81B59FC342}">
      <dsp:nvSpPr>
        <dsp:cNvPr id="0" name=""/>
        <dsp:cNvSpPr/>
      </dsp:nvSpPr>
      <dsp:spPr>
        <a:xfrm>
          <a:off x="807310" y="3498133"/>
          <a:ext cx="8825967" cy="69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74" tIns="73974" rIns="73974" bIns="73974" numCol="1" spcCol="1270" anchor="ctr" anchorCtr="0">
          <a:noAutofit/>
        </a:bodyPr>
        <a:lstStyle/>
        <a:p>
          <a:pPr marL="0" lvl="0" indent="0" algn="l" defTabSz="755650">
            <a:lnSpc>
              <a:spcPct val="100000"/>
            </a:lnSpc>
            <a:spcBef>
              <a:spcPct val="0"/>
            </a:spcBef>
            <a:spcAft>
              <a:spcPct val="35000"/>
            </a:spcAft>
            <a:buNone/>
          </a:pPr>
          <a:r>
            <a:rPr lang="en-US" sz="1700" kern="1200" dirty="0"/>
            <a:t>You can decrease the risk of being a victim of undue foreign influence with complete and accurate disclosure on grant applications and your annual Business Reporting Relationship disclosure.</a:t>
          </a:r>
        </a:p>
      </dsp:txBody>
      <dsp:txXfrm>
        <a:off x="807310" y="3498133"/>
        <a:ext cx="8825967" cy="69897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dirty="0"/>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05E03B7-B591-4A2A-B695-014C5A39F13E}" type="datetimeFigureOut">
              <a:rPr lang="en-US"/>
              <a:t>11/16/2022</a:t>
            </a:fld>
            <a:endParaRPr dirty="0"/>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dirty="0"/>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A8E322BB-75AD-4A1E-9661-2724167329F0}" type="slidenum">
              <a:rPr/>
              <a:t>‹#›</a:t>
            </a:fld>
            <a:endParaRPr dirty="0"/>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67DFBD7B-E4FB-4AA8-9540-FD148073ACB3}" type="datetimeFigureOut">
              <a:rPr lang="en-US"/>
              <a:t>11/16/2022</a:t>
            </a:fld>
            <a:endParaRPr dirty="0"/>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92" tIns="46246" rIns="92492" bIns="46246" rtlCol="0" anchor="ctr"/>
          <a:lstStyle/>
          <a:p>
            <a:endParaRPr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B045B7DE-1198-4F2F-B574-CA8CAE341642}" type="slidenum">
              <a:rPr/>
              <a:t>‹#›</a:t>
            </a:fld>
            <a:endParaRPr dirty="0"/>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1</a:t>
            </a:fld>
            <a:endParaRPr lang="en-US" dirty="0"/>
          </a:p>
        </p:txBody>
      </p:sp>
    </p:spTree>
    <p:extLst>
      <p:ext uri="{BB962C8B-B14F-4D97-AF65-F5344CB8AC3E}">
        <p14:creationId xmlns:p14="http://schemas.microsoft.com/office/powerpoint/2010/main" val="831327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Source Sans Pro" panose="020B0503030403020204" pitchFamily="34" charset="0"/>
              </a:rPr>
              <a:t>Official Document - A written agreement, proposal, or other formal instrument regarding a course of action, the expenditure of University funds, or other contractual obligation - which is intended to be binding upon the University. Official Documents obligate the University as a whole, or its divisions, to act, engage, consent, perform, or pay. Typically, at least one party to the transaction is external to the University. Official Documents may be in the form of contracts, proposals, agreements, statements, notices, resolutions, letters, memorandums, licenses, indentures, etc. But such documents may go by other names as well.</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33</a:t>
            </a:fld>
            <a:endParaRPr lang="en-US" dirty="0"/>
          </a:p>
        </p:txBody>
      </p:sp>
    </p:spTree>
    <p:extLst>
      <p:ext uri="{BB962C8B-B14F-4D97-AF65-F5344CB8AC3E}">
        <p14:creationId xmlns:p14="http://schemas.microsoft.com/office/powerpoint/2010/main" val="1399133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Source Sans Pro" panose="020B0503030403020204" pitchFamily="34" charset="0"/>
              </a:rPr>
              <a:t>Official Document - A written agreement, proposal, or other formal instrument regarding a course of action, the expenditure of University funds, or other contractual obligation - which is intended to be binding upon the University. Official Documents obligate the University as a whole, or its divisions, to act, engage, consent, perform, or pay. Typically, at least one party to the transaction is external to the University. Official Documents may be in the form of contracts, proposals, agreements, statements, notices, resolutions, letters, memorandums, licenses, indentures, etc. But such documents may go by other names as well.</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36</a:t>
            </a:fld>
            <a:endParaRPr lang="en-US" dirty="0"/>
          </a:p>
        </p:txBody>
      </p:sp>
    </p:spTree>
    <p:extLst>
      <p:ext uri="{BB962C8B-B14F-4D97-AF65-F5344CB8AC3E}">
        <p14:creationId xmlns:p14="http://schemas.microsoft.com/office/powerpoint/2010/main" val="4018785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The U is currently seeking input on a new, equity-centered Climate Change Action Plan, which will define steps toward a more sustainable and equitable future. </a:t>
            </a:r>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53</a:t>
            </a:fld>
            <a:endParaRPr lang="en-US" dirty="0"/>
          </a:p>
        </p:txBody>
      </p:sp>
    </p:spTree>
    <p:extLst>
      <p:ext uri="{BB962C8B-B14F-4D97-AF65-F5344CB8AC3E}">
        <p14:creationId xmlns:p14="http://schemas.microsoft.com/office/powerpoint/2010/main" val="2940582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thank you for being here and to OGC for giving me a couple of minutes to talk about University Regulations. I’m Allyson Hicks, director University Regulations and along with Trina Rich, who is the Director Academic Affairs Policy Administration in the Office for Faculty and Allyson Mower who is the Academic Senate Policy Liaison, we are the University Policy Team</a:t>
            </a:r>
          </a:p>
          <a:p>
            <a:r>
              <a:rPr lang="en-US" dirty="0"/>
              <a:t>-We are available to help with all things University Policies, including managing the regulations library, assisting with researching and drafting regulations, and advising on the review and approval process.</a:t>
            </a:r>
          </a:p>
          <a:p>
            <a:r>
              <a:rPr lang="en-US" dirty="0"/>
              <a:t>-University regulations apply to the whole university, and cover everything from HR, to student policies, to research policies. They do not include policies that apply only to a specific academic unit, such as college policies, or policies for the student life center. </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15</a:t>
            </a:fld>
            <a:endParaRPr lang="en-US" dirty="0"/>
          </a:p>
        </p:txBody>
      </p:sp>
    </p:spTree>
    <p:extLst>
      <p:ext uri="{BB962C8B-B14F-4D97-AF65-F5344CB8AC3E}">
        <p14:creationId xmlns:p14="http://schemas.microsoft.com/office/powerpoint/2010/main" val="2431732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see if the University has a policy on something, or to review university regulations, please visit regulations.Utah.edu</a:t>
            </a:r>
          </a:p>
          <a:p>
            <a:r>
              <a:rPr lang="en-US" dirty="0"/>
              <a:t>-I find the best way to find a regulation is to do a keyword search in the search bar. Another option is to click “view all regulations” to browse a list of all regulations</a:t>
            </a:r>
          </a:p>
          <a:p>
            <a:r>
              <a:rPr lang="en-US" dirty="0"/>
              <a:t>-If you’re working on something in your own unit and want to reference a university regulation, I strongly recommend including a link to the regulation’s main page rather than quoting or paraphrasing the regulation or linking to a pdf. This way, anytime someone clicks the link they’ll get the most up to date version of the regulation.</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-There are many different regulation resources on the website you can browse, but I wanted to tell you about one particular tool that is new in the last year, which is the option to subscribe to recently revised regulations</a:t>
            </a:r>
          </a:p>
          <a:p>
            <a:endParaRPr lang="en-US" dirty="0"/>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16</a:t>
            </a:fld>
            <a:endParaRPr lang="en-US" dirty="0"/>
          </a:p>
        </p:txBody>
      </p:sp>
    </p:spTree>
    <p:extLst>
      <p:ext uri="{BB962C8B-B14F-4D97-AF65-F5344CB8AC3E}">
        <p14:creationId xmlns:p14="http://schemas.microsoft.com/office/powerpoint/2010/main" val="270188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clicking on “recently revised regulations” you can see a list of all regulations that have been updated. This list goes back to the beginning of 2021. </a:t>
            </a:r>
          </a:p>
          <a:p>
            <a:r>
              <a:rPr lang="en-US" dirty="0"/>
              <a:t>-If you click on subscribe and enter your name and email address, you’ll get an email from regulations.Utah.edu when regulations are changed. You can unsubscribe from the list at any time</a:t>
            </a:r>
          </a:p>
          <a:p>
            <a:r>
              <a:rPr lang="en-US" dirty="0"/>
              <a:t>-I’ve also included a direct link you can use if you get the slides after this presentation.</a:t>
            </a:r>
          </a:p>
          <a:p>
            <a:r>
              <a:rPr lang="en-US" dirty="0"/>
              <a:t>-You’ll get approximately 1 email per month with the recently revised regulations and links to the changes. This is a good way of keeping up to date on any policy changes you need to know about.</a:t>
            </a:r>
          </a:p>
        </p:txBody>
      </p:sp>
      <p:sp>
        <p:nvSpPr>
          <p:cNvPr id="4" name="Slide Number Placeholder 3"/>
          <p:cNvSpPr>
            <a:spLocks noGrp="1"/>
          </p:cNvSpPr>
          <p:nvPr>
            <p:ph type="sldNum" sz="quarter" idx="5"/>
          </p:nvPr>
        </p:nvSpPr>
        <p:spPr/>
        <p:txBody>
          <a:bodyPr/>
          <a:lstStyle/>
          <a:p>
            <a:fld id="{B045B7DE-1198-4F2F-B574-CA8CAE341642}" type="slidenum">
              <a:rPr lang="en-US" smtClean="0"/>
              <a:t>17</a:t>
            </a:fld>
            <a:endParaRPr lang="en-US" dirty="0"/>
          </a:p>
        </p:txBody>
      </p:sp>
    </p:spTree>
    <p:extLst>
      <p:ext uri="{BB962C8B-B14F-4D97-AF65-F5344CB8AC3E}">
        <p14:creationId xmlns:p14="http://schemas.microsoft.com/office/powerpoint/2010/main" val="715422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clicking on “recently revised regulations” you can see a list of all regulations that have been updated. This list goes back to the beginning of 2021. </a:t>
            </a:r>
          </a:p>
          <a:p>
            <a:r>
              <a:rPr lang="en-US" dirty="0"/>
              <a:t>-If you click on subscribe and enter your name and email address, you’ll get an email from regulations.Utah.edu when regulations are changed. You can unsubscribe from the list at any time</a:t>
            </a:r>
          </a:p>
          <a:p>
            <a:r>
              <a:rPr lang="en-US" dirty="0"/>
              <a:t>-I’ve also included a direct link you can use if you get the slides after this presentation.</a:t>
            </a:r>
          </a:p>
          <a:p>
            <a:r>
              <a:rPr lang="en-US" dirty="0"/>
              <a:t>-You’ll get approximately 1 email per month with the recently revised regulations and links to the changes. This is a good way of keeping up to date on any policy changes you need to know about.</a:t>
            </a:r>
          </a:p>
        </p:txBody>
      </p:sp>
      <p:sp>
        <p:nvSpPr>
          <p:cNvPr id="4" name="Slide Number Placeholder 3"/>
          <p:cNvSpPr>
            <a:spLocks noGrp="1"/>
          </p:cNvSpPr>
          <p:nvPr>
            <p:ph type="sldNum" sz="quarter" idx="5"/>
          </p:nvPr>
        </p:nvSpPr>
        <p:spPr/>
        <p:txBody>
          <a:bodyPr/>
          <a:lstStyle/>
          <a:p>
            <a:fld id="{B045B7DE-1198-4F2F-B574-CA8CAE341642}" type="slidenum">
              <a:rPr lang="en-US" smtClean="0"/>
              <a:t>18</a:t>
            </a:fld>
            <a:endParaRPr lang="en-US" dirty="0"/>
          </a:p>
        </p:txBody>
      </p:sp>
    </p:spTree>
    <p:extLst>
      <p:ext uri="{BB962C8B-B14F-4D97-AF65-F5344CB8AC3E}">
        <p14:creationId xmlns:p14="http://schemas.microsoft.com/office/powerpoint/2010/main" val="397939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thing I wanted to talk about is how to get help with a regulation.</a:t>
            </a:r>
          </a:p>
          <a:p>
            <a:r>
              <a:rPr lang="en-US" dirty="0"/>
              <a:t>-The University has a decentralized policy system, and each policy has an ‘owner’, listed by position at the end of each policy. The University’s policy of policies designated the policy owner who is the primary point person for questions about the policy. For example, this the research misconduct policy. The policy owner is the AVP for Research Integrity &amp; Compliance, so that’s who you’d contact.</a:t>
            </a:r>
          </a:p>
          <a:p>
            <a:r>
              <a:rPr lang="en-US" dirty="0"/>
              <a:t>-Note that we’re in the process of adding tables of contents to the policies, so some don’t have them yet. In that case just scroll to the bottom and you can find the contact.</a:t>
            </a:r>
          </a:p>
          <a:p>
            <a:r>
              <a:rPr lang="en-US" dirty="0"/>
              <a:t>-If you have general questions about regulations or want to learn about revising a regulation, contact me, Trina, or Allyson M. Particularly if you’re going to work on a policy revision, it’s helpful to let us know upfront because we can provide a Microsoft word version of the policy and can let you know what to expect in the review and approval process.</a:t>
            </a:r>
          </a:p>
          <a:p>
            <a:r>
              <a:rPr lang="en-US" dirty="0"/>
              <a:t>-Thank you again for your time, and I’m happy to answer any questions (I’m not sure if we’re taking questions, if we’re not taking questions, then I’d ask them to follow-up with my by email with any questions)</a:t>
            </a:r>
          </a:p>
        </p:txBody>
      </p:sp>
      <p:sp>
        <p:nvSpPr>
          <p:cNvPr id="4" name="Slide Number Placeholder 3"/>
          <p:cNvSpPr>
            <a:spLocks noGrp="1"/>
          </p:cNvSpPr>
          <p:nvPr>
            <p:ph type="sldNum" sz="quarter" idx="5"/>
          </p:nvPr>
        </p:nvSpPr>
        <p:spPr/>
        <p:txBody>
          <a:bodyPr/>
          <a:lstStyle/>
          <a:p>
            <a:fld id="{B045B7DE-1198-4F2F-B574-CA8CAE341642}" type="slidenum">
              <a:rPr lang="en-US" smtClean="0"/>
              <a:t>19</a:t>
            </a:fld>
            <a:endParaRPr lang="en-US" dirty="0"/>
          </a:p>
        </p:txBody>
      </p:sp>
    </p:spTree>
    <p:extLst>
      <p:ext uri="{BB962C8B-B14F-4D97-AF65-F5344CB8AC3E}">
        <p14:creationId xmlns:p14="http://schemas.microsoft.com/office/powerpoint/2010/main" val="326157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thank you for being here and to OGC for giving me a couple of minutes to talk about University Regulations. I’m Allyson Hicks, director University Regulations and along with Trina Rich, who is the Director Academic Affairs Policy Administration in the Office for Faculty and Allyson Mower who is the Academic Senate Policy Liaison, we are the University Policy Team</a:t>
            </a:r>
          </a:p>
          <a:p>
            <a:r>
              <a:rPr lang="en-US" dirty="0"/>
              <a:t>-We are available to help with all things University Policies, including managing the regulations library, assisting with researching and drafting regulations, and advising on the review and approval process.</a:t>
            </a:r>
          </a:p>
          <a:p>
            <a:r>
              <a:rPr lang="en-US" dirty="0"/>
              <a:t>-University regulations apply to the whole university, and cover everything from HR, to student policies, to research policies. They do not include policies that apply only to a specific academic unit, such as college policies, or policies for the student life center. </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20</a:t>
            </a:fld>
            <a:endParaRPr lang="en-US" dirty="0"/>
          </a:p>
        </p:txBody>
      </p:sp>
    </p:spTree>
    <p:extLst>
      <p:ext uri="{BB962C8B-B14F-4D97-AF65-F5344CB8AC3E}">
        <p14:creationId xmlns:p14="http://schemas.microsoft.com/office/powerpoint/2010/main" val="832248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Source Sans Pro" panose="020B0503030403020204" pitchFamily="34" charset="0"/>
              </a:rPr>
              <a:t>Official Document - A written agreement, proposal, or other formal instrument regarding a course of action, the expenditure of University funds, or other contractual obligation - which is intended to be binding upon the University. Official Documents obligate the University as a whole, or its divisions, to act, engage, consent, perform, or pay. Typically, at least one party to the transaction is external to the University. Official Documents may be in the form of contracts, proposals, agreements, statements, notices, resolutions, letters, memorandums, licenses, indentures, etc. But such documents may go by other names as well.</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21</a:t>
            </a:fld>
            <a:endParaRPr lang="en-US" dirty="0"/>
          </a:p>
        </p:txBody>
      </p:sp>
    </p:spTree>
    <p:extLst>
      <p:ext uri="{BB962C8B-B14F-4D97-AF65-F5344CB8AC3E}">
        <p14:creationId xmlns:p14="http://schemas.microsoft.com/office/powerpoint/2010/main" val="4018785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Source Sans Pro" panose="020B0503030403020204" pitchFamily="34" charset="0"/>
              </a:rPr>
              <a:t>Official Document - A written agreement, proposal, or other formal instrument regarding a course of action, the expenditure of University funds, or other contractual obligation - which is intended to be binding upon the University. Official Documents obligate the University as a whole, or its divisions, to act, engage, consent, perform, or pay. Typically, at least one party to the transaction is external to the University. Official Documents may be in the form of contracts, proposals, agreements, statements, notices, resolutions, letters, memorandums, licenses, indentures, etc. But such documents may go by other names as well.</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22</a:t>
            </a:fld>
            <a:endParaRPr lang="en-US" dirty="0"/>
          </a:p>
        </p:txBody>
      </p:sp>
    </p:spTree>
    <p:extLst>
      <p:ext uri="{BB962C8B-B14F-4D97-AF65-F5344CB8AC3E}">
        <p14:creationId xmlns:p14="http://schemas.microsoft.com/office/powerpoint/2010/main" val="157377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994" y="758952"/>
            <a:ext cx="10055781"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099764" y="4455621"/>
            <a:ext cx="10055781"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1A1D30-C0A0-4124-A783-34D9F15FA0FE}" type="datetime1">
              <a:rPr lang="en-US" smtClean="0">
                <a:solidFill>
                  <a:prstClr val="black">
                    <a:lumMod val="50000"/>
                    <a:lumOff val="50000"/>
                  </a:prstClr>
                </a:solidFill>
              </a:rPr>
              <a:pPr/>
              <a:t>11/16/2022</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srgbClr val="94B6D2"/>
                </a:solidFill>
              </a:rPr>
              <a:pPr/>
              <a:t>‹#›</a:t>
            </a:fld>
            <a:endParaRPr lang="en-US" dirty="0">
              <a:solidFill>
                <a:srgbClr val="94B6D2"/>
              </a:solidFill>
            </a:endParaRPr>
          </a:p>
        </p:txBody>
      </p:sp>
      <p:cxnSp>
        <p:nvCxnSpPr>
          <p:cNvPr id="10" name="Straight Connector 9"/>
          <p:cNvCxnSpPr/>
          <p:nvPr userDrawn="1"/>
        </p:nvCxnSpPr>
        <p:spPr>
          <a:xfrm flipV="1">
            <a:off x="3048" y="5937956"/>
            <a:ext cx="8239" cy="56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3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lumMod val="50000"/>
                    <a:lumOff val="50000"/>
                  </a:prstClr>
                </a:solidFill>
              </a:rPr>
              <a:pPr/>
              <a:t>11/16/2022</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srgbClr val="94B6D2"/>
                </a:solidFill>
              </a:rPr>
              <a:pPr/>
              <a:t>‹#›</a:t>
            </a:fld>
            <a:endParaRPr lang="en-US" dirty="0">
              <a:solidFill>
                <a:srgbClr val="94B6D2"/>
              </a:solidFill>
            </a:endParaRPr>
          </a:p>
        </p:txBody>
      </p:sp>
    </p:spTree>
    <p:extLst>
      <p:ext uri="{BB962C8B-B14F-4D97-AF65-F5344CB8AC3E}">
        <p14:creationId xmlns:p14="http://schemas.microsoft.com/office/powerpoint/2010/main" val="66636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8" y="412302"/>
            <a:ext cx="262821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412302"/>
            <a:ext cx="7732286"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lumMod val="50000"/>
                    <a:lumOff val="50000"/>
                  </a:prstClr>
                </a:solidFill>
              </a:rPr>
              <a:pPr/>
              <a:t>11/16/2022</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srgbClr val="94B6D2"/>
                </a:solidFill>
              </a:rPr>
              <a:pPr/>
              <a:t>‹#›</a:t>
            </a:fld>
            <a:endParaRPr lang="en-US" dirty="0">
              <a:solidFill>
                <a:srgbClr val="94B6D2"/>
              </a:solidFill>
            </a:endParaRPr>
          </a:p>
        </p:txBody>
      </p:sp>
    </p:spTree>
    <p:extLst>
      <p:ext uri="{BB962C8B-B14F-4D97-AF65-F5344CB8AC3E}">
        <p14:creationId xmlns:p14="http://schemas.microsoft.com/office/powerpoint/2010/main" val="140521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Body Level One…"/>
          <p:cNvSpPr txBox="1">
            <a:spLocks noGrp="1"/>
          </p:cNvSpPr>
          <p:nvPr>
            <p:ph type="body" sz="quarter" idx="1"/>
          </p:nvPr>
        </p:nvSpPr>
        <p:spPr>
          <a:xfrm>
            <a:off x="1096994" y="1846053"/>
            <a:ext cx="4936474" cy="736283"/>
          </a:xfrm>
          <a:prstGeom prst="rect">
            <a:avLst/>
          </a:prstGeom>
        </p:spPr>
        <p:txBody>
          <a:bodyPr lIns="45719" tIns="45719" rIns="45719" bIns="45719" anchor="ctr"/>
          <a:lstStyle>
            <a:lvl1pPr marL="0" indent="0">
              <a:buClrTx/>
              <a:buSzTx/>
              <a:buFontTx/>
              <a:buNone/>
              <a:defRPr cap="all">
                <a:solidFill>
                  <a:srgbClr val="000000"/>
                </a:solidFill>
              </a:defRPr>
            </a:lvl1pPr>
            <a:lvl2pPr marL="0" indent="457063">
              <a:buClrTx/>
              <a:buSzTx/>
              <a:buFontTx/>
              <a:buNone/>
              <a:defRPr cap="all">
                <a:solidFill>
                  <a:srgbClr val="000000"/>
                </a:solidFill>
              </a:defRPr>
            </a:lvl2pPr>
            <a:lvl3pPr marL="0" indent="914126">
              <a:buClrTx/>
              <a:buSzTx/>
              <a:buFontTx/>
              <a:buNone/>
              <a:defRPr cap="all">
                <a:solidFill>
                  <a:srgbClr val="000000"/>
                </a:solidFill>
              </a:defRPr>
            </a:lvl3pPr>
            <a:lvl4pPr marL="0" indent="1371189">
              <a:buClrTx/>
              <a:buSzTx/>
              <a:buFontTx/>
              <a:buNone/>
              <a:defRPr cap="all">
                <a:solidFill>
                  <a:srgbClr val="000000"/>
                </a:solidFill>
              </a:defRPr>
            </a:lvl4pPr>
            <a:lvl5pPr marL="0" indent="1828251">
              <a:buClrTx/>
              <a:buSzTx/>
              <a:buFontTx/>
              <a:buNone/>
              <a:defRPr cap="all">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4" name="Text Placeholder 4"/>
          <p:cNvSpPr>
            <a:spLocks noGrp="1"/>
          </p:cNvSpPr>
          <p:nvPr>
            <p:ph type="body" sz="quarter" idx="13"/>
          </p:nvPr>
        </p:nvSpPr>
        <p:spPr>
          <a:xfrm>
            <a:off x="6216300" y="1846053"/>
            <a:ext cx="4936476" cy="736283"/>
          </a:xfrm>
          <a:prstGeom prst="rect">
            <a:avLst/>
          </a:prstGeom>
        </p:spPr>
        <p:txBody>
          <a:bodyPr lIns="45719" tIns="45719" rIns="45719" bIns="45719" anchor="ctr"/>
          <a:lstStyle>
            <a:lvl1pPr marL="0" indent="0">
              <a:buClrTx/>
              <a:buSzTx/>
              <a:buFontTx/>
              <a:buNone/>
              <a:defRPr cap="all">
                <a:solidFill>
                  <a:srgbClr val="000000"/>
                </a:solidFill>
              </a:defRPr>
            </a:lvl1pPr>
          </a:lstStyle>
          <a:p>
            <a:pPr marL="0" indent="0">
              <a:buClrTx/>
              <a:buSzTx/>
              <a:buFontTx/>
              <a:buNone/>
              <a:defRPr cap="all">
                <a:solidFill>
                  <a:srgbClr val="000000"/>
                </a:solidFill>
              </a:defRPr>
            </a:pPr>
            <a:endParaRP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5146506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lumMod val="50000"/>
                    <a:lumOff val="50000"/>
                  </a:prstClr>
                </a:solidFill>
              </a:rPr>
              <a:pPr/>
              <a:t>11/16/2022</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srgbClr val="94B6D2"/>
                </a:solidFill>
              </a:rPr>
              <a:pPr/>
              <a:t>‹#›</a:t>
            </a:fld>
            <a:endParaRPr lang="en-US" dirty="0">
              <a:solidFill>
                <a:srgbClr val="94B6D2"/>
              </a:solidFill>
            </a:endParaRPr>
          </a:p>
        </p:txBody>
      </p:sp>
    </p:spTree>
    <p:extLst>
      <p:ext uri="{BB962C8B-B14F-4D97-AF65-F5344CB8AC3E}">
        <p14:creationId xmlns:p14="http://schemas.microsoft.com/office/powerpoint/2010/main" val="27757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758952"/>
            <a:ext cx="10055781" cy="3566160"/>
          </a:xfrm>
        </p:spPr>
        <p:txBody>
          <a:bodyPr anchor="b" anchorCtr="0">
            <a:normAutofit/>
          </a:bodyPr>
          <a:lstStyle>
            <a:lvl1pPr>
              <a:lnSpc>
                <a:spcPct val="85000"/>
              </a:lnSpc>
              <a:defRPr sz="7998"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6994" y="4453128"/>
            <a:ext cx="10055781"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lumMod val="50000"/>
                    <a:lumOff val="50000"/>
                  </a:prstClr>
                </a:solidFill>
              </a:rPr>
              <a:pPr/>
              <a:t>11/16/2022</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srgbClr val="94B6D2"/>
                </a:solidFill>
              </a:rPr>
              <a:pPr/>
              <a:t>‹#›</a:t>
            </a:fld>
            <a:endParaRPr lang="en-US" dirty="0">
              <a:solidFill>
                <a:srgbClr val="94B6D2"/>
              </a:solidFill>
            </a:endParaRPr>
          </a:p>
        </p:txBody>
      </p:sp>
    </p:spTree>
    <p:extLst>
      <p:ext uri="{BB962C8B-B14F-4D97-AF65-F5344CB8AC3E}">
        <p14:creationId xmlns:p14="http://schemas.microsoft.com/office/powerpoint/2010/main" val="216901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6992" y="1845734"/>
            <a:ext cx="493647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6301" y="1845735"/>
            <a:ext cx="493647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lumMod val="50000"/>
                    <a:lumOff val="50000"/>
                  </a:prstClr>
                </a:solidFill>
              </a:rPr>
              <a:pPr/>
              <a:t>11/16/2022</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srgbClr val="94B6D2"/>
                </a:solidFill>
              </a:rPr>
              <a:pPr/>
              <a:t>‹#›</a:t>
            </a:fld>
            <a:endParaRPr lang="en-US" dirty="0">
              <a:solidFill>
                <a:srgbClr val="94B6D2"/>
              </a:solidFill>
            </a:endParaRPr>
          </a:p>
        </p:txBody>
      </p:sp>
    </p:spTree>
    <p:extLst>
      <p:ext uri="{BB962C8B-B14F-4D97-AF65-F5344CB8AC3E}">
        <p14:creationId xmlns:p14="http://schemas.microsoft.com/office/powerpoint/2010/main" val="298760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6994"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96994" y="2582334"/>
            <a:ext cx="4936474"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6301"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301" y="2582334"/>
            <a:ext cx="4936474"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lumMod val="50000"/>
                    <a:lumOff val="50000"/>
                  </a:prstClr>
                </a:solidFill>
              </a:rPr>
              <a:pPr/>
              <a:t>11/16/2022</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srgbClr val="94B6D2"/>
                </a:solidFill>
              </a:rPr>
              <a:pPr/>
              <a:t>‹#›</a:t>
            </a:fld>
            <a:endParaRPr lang="en-US" dirty="0">
              <a:solidFill>
                <a:srgbClr val="94B6D2"/>
              </a:solidFill>
            </a:endParaRPr>
          </a:p>
        </p:txBody>
      </p:sp>
    </p:spTree>
    <p:extLst>
      <p:ext uri="{BB962C8B-B14F-4D97-AF65-F5344CB8AC3E}">
        <p14:creationId xmlns:p14="http://schemas.microsoft.com/office/powerpoint/2010/main" val="327683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lumMod val="50000"/>
                    <a:lumOff val="50000"/>
                  </a:prstClr>
                </a:solidFill>
              </a:rPr>
              <a:pPr/>
              <a:t>11/16/2022</a:t>
            </a:fld>
            <a:endParaRPr lang="en-US"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srgbClr val="94B6D2"/>
                </a:solidFill>
              </a:rPr>
              <a:pPr/>
              <a:t>‹#›</a:t>
            </a:fld>
            <a:endParaRPr lang="en-US" dirty="0">
              <a:solidFill>
                <a:srgbClr val="94B6D2"/>
              </a:solidFill>
            </a:endParaRPr>
          </a:p>
        </p:txBody>
      </p:sp>
    </p:spTree>
    <p:extLst>
      <p:ext uri="{BB962C8B-B14F-4D97-AF65-F5344CB8AC3E}">
        <p14:creationId xmlns:p14="http://schemas.microsoft.com/office/powerpoint/2010/main" val="22694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188D7B8-9F07-4899-827D-5F3CFDDEB574}" type="datetime1">
              <a:rPr lang="en-US" smtClean="0">
                <a:solidFill>
                  <a:prstClr val="black">
                    <a:lumMod val="50000"/>
                    <a:lumOff val="50000"/>
                  </a:prstClr>
                </a:solidFill>
              </a:rPr>
              <a:pPr/>
              <a:t>11/16/2022</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srgbClr val="94B6D2"/>
                </a:solidFill>
              </a:rPr>
              <a:pPr/>
              <a:t>‹#›</a:t>
            </a:fld>
            <a:endParaRPr lang="en-US" dirty="0">
              <a:solidFill>
                <a:srgbClr val="94B6D2"/>
              </a:solidFill>
            </a:endParaRPr>
          </a:p>
        </p:txBody>
      </p:sp>
    </p:spTree>
    <p:extLst>
      <p:ext uri="{BB962C8B-B14F-4D97-AF65-F5344CB8AC3E}">
        <p14:creationId xmlns:p14="http://schemas.microsoft.com/office/powerpoint/2010/main" val="106488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49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39019"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nchor="b">
            <a:normAutofit/>
          </a:bodyPr>
          <a:lstStyle>
            <a:lvl1pPr>
              <a:defRPr sz="3599"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799350" y="731520"/>
            <a:ext cx="6490549"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081" y="2926080"/>
            <a:ext cx="3199567"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391" y="6459786"/>
            <a:ext cx="2617828" cy="365125"/>
          </a:xfrm>
        </p:spPr>
        <p:txBody>
          <a:bodyPr/>
          <a:lstStyle>
            <a:lvl1pPr algn="l">
              <a:defRPr/>
            </a:lvl1pPr>
          </a:lstStyle>
          <a:p>
            <a:fld id="{B5197C5C-1CD1-417D-A89C-14747F5222C7}" type="datetime1">
              <a:rPr lang="en-US" smtClean="0">
                <a:solidFill>
                  <a:prstClr val="black">
                    <a:lumMod val="50000"/>
                    <a:lumOff val="50000"/>
                  </a:prstClr>
                </a:solidFill>
              </a:rPr>
              <a:pPr/>
              <a:t>11/16/2022</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a:xfrm>
            <a:off x="4799350" y="6459786"/>
            <a:ext cx="4646990" cy="365125"/>
          </a:xfrm>
        </p:spPr>
        <p:txBody>
          <a:bodyPr/>
          <a:lstStyle>
            <a:lvl1pPr algn="l">
              <a:defRPr>
                <a:solidFill>
                  <a:schemeClr val="tx2"/>
                </a:solidFill>
              </a:defRPr>
            </a:lvl1p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01CF334-2D5C-4859-84A6-CA7E6E43FAEB}" type="slidenum">
              <a:rPr lang="en-US" smtClean="0">
                <a:solidFill>
                  <a:srgbClr val="94B6D2"/>
                </a:solidFill>
              </a:rPr>
              <a:pPr/>
              <a:t>‹#›</a:t>
            </a:fld>
            <a:endParaRPr lang="en-US" dirty="0">
              <a:solidFill>
                <a:srgbClr val="94B6D2"/>
              </a:solidFill>
            </a:endParaRPr>
          </a:p>
        </p:txBody>
      </p:sp>
    </p:spTree>
    <p:extLst>
      <p:ext uri="{BB962C8B-B14F-4D97-AF65-F5344CB8AC3E}">
        <p14:creationId xmlns:p14="http://schemas.microsoft.com/office/powerpoint/2010/main" val="65030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565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5" y="5074920"/>
            <a:ext cx="10111011" cy="822960"/>
          </a:xfrm>
        </p:spPr>
        <p:txBody>
          <a:bodyPr lIns="91440" tIns="0" rIns="91440" bIns="0" anchor="b">
            <a:noAutofit/>
          </a:bodyPr>
          <a:lstStyle>
            <a:lvl1pPr>
              <a:defRPr sz="359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88810" cy="4915076"/>
          </a:xfrm>
          <a:solidFill>
            <a:schemeClr val="bg2">
              <a:lumMod val="90000"/>
            </a:schemeClr>
          </a:solidFill>
        </p:spPr>
        <p:txBody>
          <a:bodyPr lIns="457200" tIns="45720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4" name="Text Placeholder 3"/>
          <p:cNvSpPr>
            <a:spLocks noGrp="1"/>
          </p:cNvSpPr>
          <p:nvPr>
            <p:ph type="body" sz="half" idx="2"/>
          </p:nvPr>
        </p:nvSpPr>
        <p:spPr>
          <a:xfrm>
            <a:off x="1096994" y="5907024"/>
            <a:ext cx="1011063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lumMod val="50000"/>
                    <a:lumOff val="50000"/>
                  </a:prstClr>
                </a:solidFill>
              </a:rPr>
              <a:pPr/>
              <a:t>11/16/2022</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srgbClr val="94B6D2"/>
                </a:solidFill>
              </a:rPr>
              <a:pPr/>
              <a:t>‹#›</a:t>
            </a:fld>
            <a:endParaRPr lang="en-US" dirty="0">
              <a:solidFill>
                <a:srgbClr val="94B6D2"/>
              </a:solidFill>
            </a:endParaRPr>
          </a:p>
        </p:txBody>
      </p:sp>
    </p:spTree>
    <p:extLst>
      <p:ext uri="{BB962C8B-B14F-4D97-AF65-F5344CB8AC3E}">
        <p14:creationId xmlns:p14="http://schemas.microsoft.com/office/powerpoint/2010/main" val="127239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1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94" y="286604"/>
            <a:ext cx="10055781"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6994" y="1845734"/>
            <a:ext cx="1005578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6995" y="6459786"/>
            <a:ext cx="2471627" cy="365125"/>
          </a:xfrm>
          <a:prstGeom prst="rect">
            <a:avLst/>
          </a:prstGeom>
        </p:spPr>
        <p:txBody>
          <a:bodyPr vert="horz" lIns="91440" tIns="45720" rIns="91440" bIns="45720" rtlCol="0" anchor="ctr"/>
          <a:lstStyle>
            <a:lvl1pPr algn="l">
              <a:defRPr sz="900">
                <a:solidFill>
                  <a:srgbClr val="FFFFFF"/>
                </a:solidFill>
              </a:defRPr>
            </a:lvl1pPr>
          </a:lstStyle>
          <a:p>
            <a:pPr defTabSz="914400"/>
            <a:fld id="{61146459-E3C3-4969-9224-5ED50B492D17}" type="datetime1">
              <a:rPr lang="en-US" smtClean="0">
                <a:solidFill>
                  <a:prstClr val="black">
                    <a:lumMod val="50000"/>
                    <a:lumOff val="50000"/>
                  </a:prstClr>
                </a:solidFill>
              </a:rPr>
              <a:pPr defTabSz="914400"/>
              <a:t>11/16/2022</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3685225" y="6459786"/>
            <a:ext cx="4821548"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9897880" y="6459786"/>
            <a:ext cx="1311683" cy="365125"/>
          </a:xfrm>
          <a:prstGeom prst="rect">
            <a:avLst/>
          </a:prstGeom>
        </p:spPr>
        <p:txBody>
          <a:bodyPr vert="horz" lIns="91440" tIns="45720" rIns="91440" bIns="45720" rtlCol="0" anchor="ctr"/>
          <a:lstStyle>
            <a:lvl1pPr algn="r">
              <a:defRPr sz="1050">
                <a:solidFill>
                  <a:srgbClr val="FFFFFF"/>
                </a:solidFill>
              </a:defRPr>
            </a:lvl1pPr>
          </a:lstStyle>
          <a:p>
            <a:pPr defTabSz="914400"/>
            <a:fld id="{401CF334-2D5C-4859-84A6-CA7E6E43FAEB}" type="slidenum">
              <a:rPr lang="en-US" smtClean="0">
                <a:solidFill>
                  <a:srgbClr val="94B6D2"/>
                </a:solidFill>
              </a:rPr>
              <a:pPr defTabSz="914400"/>
              <a:t>‹#›</a:t>
            </a:fld>
            <a:endParaRPr lang="en-US" dirty="0">
              <a:solidFill>
                <a:srgbClr val="94B6D2"/>
              </a:solidFill>
            </a:endParaRPr>
          </a:p>
        </p:txBody>
      </p:sp>
    </p:spTree>
    <p:extLst>
      <p:ext uri="{BB962C8B-B14F-4D97-AF65-F5344CB8AC3E}">
        <p14:creationId xmlns:p14="http://schemas.microsoft.com/office/powerpoint/2010/main" val="4191490728"/>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mailto:todd.nilsen@osp.utah.edu" TargetMode="External"/><Relationship Id="rId2" Type="http://schemas.openxmlformats.org/officeDocument/2006/relationships/hyperlink" Target="mailto:julie.mcadams@legal.utah.edu" TargetMode="External"/><Relationship Id="rId1" Type="http://schemas.openxmlformats.org/officeDocument/2006/relationships/slideLayout" Target="../slideLayouts/slideLayout2.xml"/><Relationship Id="rId4" Type="http://schemas.openxmlformats.org/officeDocument/2006/relationships/hyperlink" Target="mailto:trent.foxley@hsc.utah.edu"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medicine.utah.edu/obgyn/ascent/resources"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regulations.utah.edu/forms/subscribe.php"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regulations.utah.edu/forms/subscribe.php"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allyson.hicks@utah.edu" TargetMode="External"/><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mailto:allyson.mower@utah.edu" TargetMode="External"/><Relationship Id="rId4" Type="http://schemas.openxmlformats.org/officeDocument/2006/relationships/hyperlink" Target="mailto:trina.rich@utah.ed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legal.utah.edu/"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kff.org/policy-watch/five-things-to-know-about-renewal-of-extra-affordable-care-act-subsidies-in-inflation-reduction-act/"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www.kff.org/medicare/issue-brief/relatively-few-drugs-account-for-a-large-share-of-medicare-prescription-drug-spending/#:~:text=Medicare%20Part%20B,-Medicare%20Part%20B&amp;text=Part%20B%20covers%20a%20substantially,drugs%20are%20relatively%20costly%20medications"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hyperlink" Target="https://www.energy.gov/sites/default/files/2022-08/8.18%20InflationReductionAct_Factsheet_Final.pdf"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whitehouse.gov/cleanenergy/?utm_source=cleanenergy.gov"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hyperlink" Target="https://sustainability.utah.edu/dashboard/" TargetMode="Externa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hyperlink" Target="http://www.legal.utah.edu/"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university of utah campus"/>
          <p:cNvPicPr>
            <a:picLocks noGrp="1" noChangeAspect="1" noChangeArrowheads="1"/>
          </p:cNvPicPr>
          <p:nvPr>
            <p:ph type="pic" idx="1"/>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 y="5074920"/>
            <a:ext cx="12188824" cy="822960"/>
          </a:xfrm>
        </p:spPr>
        <p:txBody>
          <a:bodyPr/>
          <a:lstStyle/>
          <a:p>
            <a:pPr algn="ctr"/>
            <a:r>
              <a:rPr lang="en-US" sz="4400" b="1" dirty="0">
                <a:latin typeface="Constantia" panose="02030602050306030303" pitchFamily="18" charset="0"/>
              </a:rPr>
              <a:t>2022 University of Utah Legal Update</a:t>
            </a:r>
          </a:p>
        </p:txBody>
      </p:sp>
      <p:sp>
        <p:nvSpPr>
          <p:cNvPr id="6" name="Text Placeholder 5"/>
          <p:cNvSpPr>
            <a:spLocks noGrp="1"/>
          </p:cNvSpPr>
          <p:nvPr>
            <p:ph type="body" sz="half" idx="2"/>
          </p:nvPr>
        </p:nvSpPr>
        <p:spPr>
          <a:xfrm>
            <a:off x="1094807" y="6019800"/>
            <a:ext cx="10110630" cy="594360"/>
          </a:xfrm>
        </p:spPr>
        <p:txBody>
          <a:bodyPr>
            <a:normAutofit/>
          </a:bodyPr>
          <a:lstStyle/>
          <a:p>
            <a:pPr algn="ctr" defTabSz="1218987">
              <a:spcAft>
                <a:spcPts val="0"/>
              </a:spcAft>
              <a:buClr>
                <a:schemeClr val="accent1">
                  <a:lumMod val="75000"/>
                </a:schemeClr>
              </a:buClr>
              <a:defRPr/>
            </a:pPr>
            <a:r>
              <a:rPr lang="en-US" sz="2400" dirty="0">
                <a:latin typeface="Constantia" panose="02030602050306030303" pitchFamily="18" charset="0"/>
              </a:rPr>
              <a:t>November 17, 2022</a:t>
            </a:r>
            <a:r>
              <a:rPr lang="en-US" sz="2400" dirty="0">
                <a:solidFill>
                  <a:schemeClr val="bg1"/>
                </a:solidFill>
                <a:latin typeface="Constantia" panose="02030602050306030303" pitchFamily="18" charset="0"/>
              </a:rPr>
              <a:t>│</a:t>
            </a:r>
            <a:r>
              <a:rPr lang="en-US" sz="2400" dirty="0">
                <a:solidFill>
                  <a:schemeClr val="tx1"/>
                </a:solidFill>
                <a:latin typeface="Constantia" panose="02030602050306030303" pitchFamily="18" charset="0"/>
              </a:rPr>
              <a:t> </a:t>
            </a:r>
            <a:r>
              <a:rPr lang="en-US" sz="2400" dirty="0">
                <a:latin typeface="Constantia" panose="02030602050306030303" pitchFamily="18" charset="0"/>
              </a:rPr>
              <a:t>Office of General Counsel</a:t>
            </a:r>
            <a:endParaRPr lang="en-US" sz="2400" dirty="0">
              <a:solidFill>
                <a:schemeClr val="tx1"/>
              </a:solidFill>
              <a:latin typeface="Constantia" panose="02030602050306030303" pitchFamily="18" charset="0"/>
            </a:endParaRPr>
          </a:p>
        </p:txBody>
      </p:sp>
    </p:spTree>
    <p:extLst>
      <p:ext uri="{BB962C8B-B14F-4D97-AF65-F5344CB8AC3E}">
        <p14:creationId xmlns:p14="http://schemas.microsoft.com/office/powerpoint/2010/main" val="112504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F6A5F3-55EB-4D91-A7F7-3F7CD301162E}"/>
              </a:ext>
            </a:extLst>
          </p:cNvPr>
          <p:cNvSpPr>
            <a:spLocks noGrp="1"/>
          </p:cNvSpPr>
          <p:nvPr>
            <p:ph type="ftr" sz="quarter" idx="11"/>
          </p:nvPr>
        </p:nvSpPr>
        <p:spPr>
          <a:xfrm rot="16200000">
            <a:off x="9956747" y="4046377"/>
            <a:ext cx="3580467" cy="365030"/>
          </a:xfrm>
        </p:spPr>
        <p:txBody>
          <a:bodyPr>
            <a:normAutofit/>
          </a:bodyPr>
          <a:lstStyle/>
          <a:p>
            <a:pPr>
              <a:spcAft>
                <a:spcPts val="600"/>
              </a:spcAft>
              <a:defRPr/>
            </a:pPr>
            <a:r>
              <a:rPr lang="en-US" dirty="0">
                <a:solidFill>
                  <a:srgbClr val="46464A">
                    <a:lumMod val="20000"/>
                    <a:lumOff val="80000"/>
                  </a:srgbClr>
                </a:solidFill>
              </a:rPr>
              <a:t>October 2022</a:t>
            </a:r>
          </a:p>
        </p:txBody>
      </p:sp>
      <p:sp>
        <p:nvSpPr>
          <p:cNvPr id="4" name="Slide Number Placeholder 3">
            <a:extLst>
              <a:ext uri="{FF2B5EF4-FFF2-40B4-BE49-F238E27FC236}">
                <a16:creationId xmlns:a16="http://schemas.microsoft.com/office/drawing/2014/main" id="{5ED33BAC-8203-4581-A735-AE26B976A150}"/>
              </a:ext>
            </a:extLst>
          </p:cNvPr>
          <p:cNvSpPr>
            <a:spLocks noGrp="1"/>
          </p:cNvSpPr>
          <p:nvPr>
            <p:ph type="sldNum" sz="quarter" idx="12"/>
          </p:nvPr>
        </p:nvSpPr>
        <p:spPr>
          <a:xfrm>
            <a:off x="11289899" y="6171486"/>
            <a:ext cx="914162" cy="593570"/>
          </a:xfrm>
        </p:spPr>
        <p:txBody>
          <a:bodyPr>
            <a:normAutofit/>
          </a:bodyPr>
          <a:lstStyle/>
          <a:p>
            <a:pPr>
              <a:lnSpc>
                <a:spcPct val="90000"/>
              </a:lnSpc>
              <a:spcAft>
                <a:spcPts val="600"/>
              </a:spcAft>
              <a:defRPr/>
            </a:pPr>
            <a:fld id="{5AE595B4-734E-4E0F-BBCB-C05509DB00C4}" type="slidenum">
              <a:rPr lang="en-US" b="1" smtClean="0">
                <a:solidFill>
                  <a:srgbClr val="46464A">
                    <a:lumMod val="60000"/>
                    <a:lumOff val="40000"/>
                  </a:srgbClr>
                </a:solidFill>
              </a:rPr>
              <a:pPr>
                <a:lnSpc>
                  <a:spcPct val="90000"/>
                </a:lnSpc>
                <a:spcAft>
                  <a:spcPts val="600"/>
                </a:spcAft>
                <a:defRPr/>
              </a:pPr>
              <a:t>10</a:t>
            </a:fld>
            <a:endParaRPr lang="en-US" b="1" dirty="0">
              <a:solidFill>
                <a:srgbClr val="46464A">
                  <a:lumMod val="60000"/>
                  <a:lumOff val="40000"/>
                </a:srgbClr>
              </a:solidFill>
            </a:endParaRPr>
          </a:p>
        </p:txBody>
      </p:sp>
      <p:sp>
        <p:nvSpPr>
          <p:cNvPr id="5" name="Content Placeholder 4">
            <a:extLst>
              <a:ext uri="{FF2B5EF4-FFF2-40B4-BE49-F238E27FC236}">
                <a16:creationId xmlns:a16="http://schemas.microsoft.com/office/drawing/2014/main" id="{A53EC488-D544-7A84-9D3F-0F71787BA500}"/>
              </a:ext>
            </a:extLst>
          </p:cNvPr>
          <p:cNvSpPr>
            <a:spLocks noGrp="1"/>
          </p:cNvSpPr>
          <p:nvPr>
            <p:ph idx="1"/>
          </p:nvPr>
        </p:nvSpPr>
        <p:spPr>
          <a:xfrm>
            <a:off x="4472223" y="1146553"/>
            <a:ext cx="6452907" cy="4805355"/>
          </a:xfrm>
        </p:spPr>
        <p:txBody>
          <a:bodyPr>
            <a:normAutofit/>
          </a:bodyPr>
          <a:lstStyle/>
          <a:p>
            <a:pPr marL="0" indent="0">
              <a:buNone/>
            </a:pPr>
            <a:r>
              <a:rPr lang="en-US" b="1" dirty="0"/>
              <a:t>Export Control:</a:t>
            </a:r>
          </a:p>
          <a:p>
            <a:pPr lvl="1"/>
            <a:r>
              <a:rPr lang="en-US" dirty="0"/>
              <a:t>Julie McAdams- Associate General Counsel- </a:t>
            </a:r>
            <a:r>
              <a:rPr lang="en-US" b="0" i="0" dirty="0">
                <a:solidFill>
                  <a:srgbClr val="372C2C"/>
                </a:solidFill>
                <a:effectLst/>
              </a:rPr>
              <a:t> </a:t>
            </a:r>
            <a:r>
              <a:rPr lang="en-US" b="0" i="0" dirty="0">
                <a:solidFill>
                  <a:srgbClr val="CC0000"/>
                </a:solidFill>
                <a:effectLst/>
                <a:hlinkClick r:id="rId2"/>
              </a:rPr>
              <a:t>julie.mcadams@legal.utah.edu</a:t>
            </a:r>
            <a:endParaRPr lang="en-US" dirty="0"/>
          </a:p>
          <a:p>
            <a:pPr lvl="1"/>
            <a:r>
              <a:rPr lang="en-US" dirty="0"/>
              <a:t>Todd Nilsen- Associate Director, Industry Contracts,  Export Control Officer- </a:t>
            </a:r>
            <a:r>
              <a:rPr lang="en-US" b="0" i="0" dirty="0">
                <a:solidFill>
                  <a:srgbClr val="CC0000"/>
                </a:solidFill>
                <a:effectLst/>
                <a:hlinkClick r:id="rId3"/>
              </a:rPr>
              <a:t>todd.nilsen@osp.utah.edu</a:t>
            </a:r>
            <a:endParaRPr lang="en-US" dirty="0"/>
          </a:p>
          <a:p>
            <a:pPr marL="0" indent="0">
              <a:buNone/>
            </a:pPr>
            <a:r>
              <a:rPr lang="en-US" b="1" dirty="0"/>
              <a:t>Research Security &amp; Foreign Influence:</a:t>
            </a:r>
          </a:p>
          <a:p>
            <a:pPr lvl="1"/>
            <a:r>
              <a:rPr lang="en-US" dirty="0"/>
              <a:t>Trent Foxley- Director, Office of Foreign Influence- </a:t>
            </a:r>
            <a:r>
              <a:rPr lang="en-US" b="0" i="0" u="none" strike="noStrike" dirty="0">
                <a:solidFill>
                  <a:srgbClr val="CC0000"/>
                </a:solidFill>
                <a:effectLst/>
                <a:hlinkClick r:id="rId4"/>
              </a:rPr>
              <a:t>trent.foxley@hsc.utah.edu</a:t>
            </a:r>
            <a:r>
              <a:rPr lang="en-US" b="0" i="0" dirty="0">
                <a:solidFill>
                  <a:srgbClr val="333333"/>
                </a:solidFill>
                <a:effectLst/>
              </a:rPr>
              <a:t> </a:t>
            </a:r>
            <a:endParaRPr lang="en-US" dirty="0"/>
          </a:p>
          <a:p>
            <a:pPr lvl="1"/>
            <a:r>
              <a:rPr lang="en-US" dirty="0"/>
              <a:t>Julie McAdams- Associate General Counsel- </a:t>
            </a:r>
            <a:r>
              <a:rPr lang="en-US" b="0" i="0" dirty="0">
                <a:solidFill>
                  <a:srgbClr val="CC0000"/>
                </a:solidFill>
                <a:effectLst/>
                <a:hlinkClick r:id="rId2"/>
              </a:rPr>
              <a:t>julie.mcadams@legal.utah.edu</a:t>
            </a:r>
            <a:endParaRPr lang="en-US" dirty="0">
              <a:highlight>
                <a:srgbClr val="FFFF00"/>
              </a:highlight>
            </a:endParaRPr>
          </a:p>
          <a:p>
            <a:pPr lvl="1"/>
            <a:endParaRPr lang="en-US" dirty="0">
              <a:highlight>
                <a:srgbClr val="FFFF00"/>
              </a:highlight>
            </a:endParaRPr>
          </a:p>
        </p:txBody>
      </p:sp>
      <p:sp>
        <p:nvSpPr>
          <p:cNvPr id="6" name="TextBox 5">
            <a:extLst>
              <a:ext uri="{FF2B5EF4-FFF2-40B4-BE49-F238E27FC236}">
                <a16:creationId xmlns:a16="http://schemas.microsoft.com/office/drawing/2014/main" id="{282BD9D1-A621-70B7-6768-C5FB3B6A21DF}"/>
              </a:ext>
            </a:extLst>
          </p:cNvPr>
          <p:cNvSpPr txBox="1"/>
          <p:nvPr/>
        </p:nvSpPr>
        <p:spPr>
          <a:xfrm>
            <a:off x="4445676" y="377312"/>
            <a:ext cx="6452907" cy="769241"/>
          </a:xfrm>
          <a:prstGeom prst="rect">
            <a:avLst/>
          </a:prstGeom>
          <a:noFill/>
        </p:spPr>
        <p:txBody>
          <a:bodyPr wrap="square" rtlCol="0">
            <a:spAutoFit/>
          </a:bodyPr>
          <a:lstStyle/>
          <a:p>
            <a:pPr algn="ctr"/>
            <a:r>
              <a:rPr lang="en-US" sz="4399" dirty="0"/>
              <a:t>Questions?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D02E4-89DB-B5CD-D48C-C2FE3F36EE96}"/>
              </a:ext>
            </a:extLst>
          </p:cNvPr>
          <p:cNvSpPr>
            <a:spLocks noGrp="1"/>
          </p:cNvSpPr>
          <p:nvPr>
            <p:ph type="title"/>
          </p:nvPr>
        </p:nvSpPr>
        <p:spPr/>
        <p:txBody>
          <a:bodyPr/>
          <a:lstStyle/>
          <a:p>
            <a:r>
              <a:rPr lang="en-US" dirty="0"/>
              <a:t>Telecommuting</a:t>
            </a:r>
          </a:p>
        </p:txBody>
      </p:sp>
      <p:pic>
        <p:nvPicPr>
          <p:cNvPr id="5" name="Content Placeholder 4" descr="Graphical user interface, website&#10;&#10;Description automatically generated">
            <a:extLst>
              <a:ext uri="{FF2B5EF4-FFF2-40B4-BE49-F238E27FC236}">
                <a16:creationId xmlns:a16="http://schemas.microsoft.com/office/drawing/2014/main" id="{C14FCED9-4F36-3FF3-A2E2-D3B9E7FB655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475412" y="2209800"/>
            <a:ext cx="5363633" cy="4022725"/>
          </a:xfrm>
        </p:spPr>
      </p:pic>
      <p:sp>
        <p:nvSpPr>
          <p:cNvPr id="8" name="TextBox 7">
            <a:extLst>
              <a:ext uri="{FF2B5EF4-FFF2-40B4-BE49-F238E27FC236}">
                <a16:creationId xmlns:a16="http://schemas.microsoft.com/office/drawing/2014/main" id="{C4D49FD5-EFA2-295E-178D-CE10751278D5}"/>
              </a:ext>
            </a:extLst>
          </p:cNvPr>
          <p:cNvSpPr txBox="1"/>
          <p:nvPr/>
        </p:nvSpPr>
        <p:spPr>
          <a:xfrm>
            <a:off x="1096995" y="2233914"/>
            <a:ext cx="5661522" cy="461665"/>
          </a:xfrm>
          <a:prstGeom prst="rect">
            <a:avLst/>
          </a:prstGeom>
          <a:noFill/>
        </p:spPr>
        <p:txBody>
          <a:bodyPr wrap="square" rtlCol="0">
            <a:spAutoFit/>
          </a:bodyPr>
          <a:lstStyle/>
          <a:p>
            <a:pPr marL="342900" indent="-342900">
              <a:buFont typeface="Wingdings" pitchFamily="2" charset="2"/>
              <a:buChar char="v"/>
            </a:pPr>
            <a:r>
              <a:rPr lang="en-US" dirty="0"/>
              <a:t> https://workreimagined.utah.edu/</a:t>
            </a:r>
          </a:p>
        </p:txBody>
      </p:sp>
      <p:sp>
        <p:nvSpPr>
          <p:cNvPr id="9" name="TextBox 8">
            <a:extLst>
              <a:ext uri="{FF2B5EF4-FFF2-40B4-BE49-F238E27FC236}">
                <a16:creationId xmlns:a16="http://schemas.microsoft.com/office/drawing/2014/main" id="{B8329547-9409-B54F-EBE9-9E358384E826}"/>
              </a:ext>
            </a:extLst>
          </p:cNvPr>
          <p:cNvSpPr txBox="1"/>
          <p:nvPr/>
        </p:nvSpPr>
        <p:spPr>
          <a:xfrm>
            <a:off x="1096994" y="3055716"/>
            <a:ext cx="4845018" cy="461665"/>
          </a:xfrm>
          <a:prstGeom prst="rect">
            <a:avLst/>
          </a:prstGeom>
          <a:noFill/>
        </p:spPr>
        <p:txBody>
          <a:bodyPr wrap="square" rtlCol="0">
            <a:spAutoFit/>
          </a:bodyPr>
          <a:lstStyle/>
          <a:p>
            <a:pPr marL="342900" indent="-342900">
              <a:buFont typeface="Wingdings" pitchFamily="2" charset="2"/>
              <a:buChar char="v"/>
            </a:pPr>
            <a:r>
              <a:rPr lang="en-US" dirty="0"/>
              <a:t>Must go through approval process </a:t>
            </a:r>
          </a:p>
        </p:txBody>
      </p:sp>
      <p:sp>
        <p:nvSpPr>
          <p:cNvPr id="11" name="TextBox 10">
            <a:extLst>
              <a:ext uri="{FF2B5EF4-FFF2-40B4-BE49-F238E27FC236}">
                <a16:creationId xmlns:a16="http://schemas.microsoft.com/office/drawing/2014/main" id="{152CC19E-EF00-D172-7CFE-F5AA0B4158F4}"/>
              </a:ext>
            </a:extLst>
          </p:cNvPr>
          <p:cNvSpPr txBox="1"/>
          <p:nvPr/>
        </p:nvSpPr>
        <p:spPr>
          <a:xfrm>
            <a:off x="1096994" y="3831220"/>
            <a:ext cx="4845018" cy="830997"/>
          </a:xfrm>
          <a:prstGeom prst="rect">
            <a:avLst/>
          </a:prstGeom>
          <a:noFill/>
        </p:spPr>
        <p:txBody>
          <a:bodyPr wrap="square" rtlCol="0">
            <a:spAutoFit/>
          </a:bodyPr>
          <a:lstStyle/>
          <a:p>
            <a:pPr marL="342900" indent="-342900">
              <a:buFont typeface="Wingdings" pitchFamily="2" charset="2"/>
              <a:buChar char="v"/>
            </a:pPr>
            <a:r>
              <a:rPr lang="en-US" dirty="0"/>
              <a:t>Resources - Forms – requests and agreement </a:t>
            </a:r>
          </a:p>
        </p:txBody>
      </p:sp>
      <p:sp>
        <p:nvSpPr>
          <p:cNvPr id="12" name="TextBox 11">
            <a:extLst>
              <a:ext uri="{FF2B5EF4-FFF2-40B4-BE49-F238E27FC236}">
                <a16:creationId xmlns:a16="http://schemas.microsoft.com/office/drawing/2014/main" id="{34511B67-AB98-4EC9-6E93-0D5B5AF2F3E7}"/>
              </a:ext>
            </a:extLst>
          </p:cNvPr>
          <p:cNvSpPr txBox="1"/>
          <p:nvPr/>
        </p:nvSpPr>
        <p:spPr>
          <a:xfrm>
            <a:off x="1096994" y="5000263"/>
            <a:ext cx="4669370" cy="461665"/>
          </a:xfrm>
          <a:prstGeom prst="rect">
            <a:avLst/>
          </a:prstGeom>
          <a:noFill/>
        </p:spPr>
        <p:txBody>
          <a:bodyPr wrap="square" rtlCol="0">
            <a:spAutoFit/>
          </a:bodyPr>
          <a:lstStyle/>
          <a:p>
            <a:pPr marL="342900" indent="-342900">
              <a:buFont typeface="Wingdings" pitchFamily="2" charset="2"/>
              <a:buChar char="v"/>
            </a:pPr>
            <a:r>
              <a:rPr lang="en-US" dirty="0"/>
              <a:t>No international telecommuting</a:t>
            </a:r>
          </a:p>
        </p:txBody>
      </p:sp>
    </p:spTree>
    <p:extLst>
      <p:ext uri="{BB962C8B-B14F-4D97-AF65-F5344CB8AC3E}">
        <p14:creationId xmlns:p14="http://schemas.microsoft.com/office/powerpoint/2010/main" val="3284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Race-Conscious Admissions</a:t>
            </a:r>
          </a:p>
        </p:txBody>
      </p:sp>
      <p:sp>
        <p:nvSpPr>
          <p:cNvPr id="3" name="Content Placeholder 2"/>
          <p:cNvSpPr>
            <a:spLocks noGrp="1"/>
          </p:cNvSpPr>
          <p:nvPr>
            <p:ph idx="1"/>
          </p:nvPr>
        </p:nvSpPr>
        <p:spPr>
          <a:xfrm>
            <a:off x="3913775" y="1981200"/>
            <a:ext cx="7239000" cy="4023360"/>
          </a:xfrm>
        </p:spPr>
        <p:txBody>
          <a:bodyPr/>
          <a:lstStyle/>
          <a:p>
            <a:pPr marL="0" indent="0">
              <a:buNone/>
            </a:pPr>
            <a:r>
              <a:rPr lang="en-US" sz="2400" b="1" dirty="0"/>
              <a:t>Current Law:</a:t>
            </a:r>
          </a:p>
          <a:p>
            <a:pPr marL="231775" indent="-231775">
              <a:buFont typeface="Arial" panose="020B0604020202020204" pitchFamily="34" charset="0"/>
              <a:buChar char="•"/>
            </a:pPr>
            <a:r>
              <a:rPr lang="en-US" dirty="0"/>
              <a:t>Universities may consider race in a limited manner as part of </a:t>
            </a:r>
            <a:r>
              <a:rPr lang="en-US" b="1" dirty="0"/>
              <a:t>a holistic review</a:t>
            </a:r>
            <a:r>
              <a:rPr lang="en-US" dirty="0"/>
              <a:t>, provided that certain criteria are proven</a:t>
            </a:r>
          </a:p>
          <a:p>
            <a:pPr marL="231775" indent="-231775">
              <a:buFont typeface="Arial" panose="020B0604020202020204" pitchFamily="34" charset="0"/>
              <a:buChar char="•"/>
            </a:pPr>
            <a:r>
              <a:rPr lang="en-US" dirty="0"/>
              <a:t>Institution must prove that </a:t>
            </a:r>
            <a:r>
              <a:rPr lang="en-US" b="1" dirty="0"/>
              <a:t>consideration of race is necessary to achieve a diverse student body</a:t>
            </a:r>
          </a:p>
          <a:p>
            <a:pPr marL="231775" indent="-231775">
              <a:buFont typeface="Arial" panose="020B0604020202020204" pitchFamily="34" charset="0"/>
              <a:buChar char="•"/>
            </a:pPr>
            <a:r>
              <a:rPr lang="en-US" dirty="0"/>
              <a:t>Institution must demonstrate that it has </a:t>
            </a:r>
            <a:r>
              <a:rPr lang="en-US" b="1" dirty="0"/>
              <a:t>attempted race-neutral alternatives </a:t>
            </a:r>
            <a:r>
              <a:rPr lang="en-US" dirty="0"/>
              <a:t>to achieve diversity, but those efforts have failed </a:t>
            </a:r>
          </a:p>
          <a:p>
            <a:pPr marL="231775" indent="-231775">
              <a:buFont typeface="Arial" panose="020B0604020202020204" pitchFamily="34" charset="0"/>
              <a:buChar char="•"/>
            </a:pPr>
            <a:r>
              <a:rPr lang="en-US" dirty="0"/>
              <a:t>Before taking race into consideration, a university must complete </a:t>
            </a:r>
            <a:r>
              <a:rPr lang="en-US" b="1" dirty="0"/>
              <a:t>a comprehensive study</a:t>
            </a:r>
            <a:r>
              <a:rPr lang="en-US" dirty="0"/>
              <a:t> that addresses elements outlined by courts</a:t>
            </a:r>
          </a:p>
        </p:txBody>
      </p:sp>
      <p:sp>
        <p:nvSpPr>
          <p:cNvPr id="4" name="Rectangle 3"/>
          <p:cNvSpPr/>
          <p:nvPr/>
        </p:nvSpPr>
        <p:spPr>
          <a:xfrm>
            <a:off x="1096994" y="1981200"/>
            <a:ext cx="2590800" cy="381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Strict Scrutiny</a:t>
            </a:r>
          </a:p>
        </p:txBody>
      </p:sp>
    </p:spTree>
    <p:extLst>
      <p:ext uri="{BB962C8B-B14F-4D97-AF65-F5344CB8AC3E}">
        <p14:creationId xmlns:p14="http://schemas.microsoft.com/office/powerpoint/2010/main" val="1957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Harvard and UNC Cases</a:t>
            </a:r>
          </a:p>
        </p:txBody>
      </p:sp>
      <p:sp>
        <p:nvSpPr>
          <p:cNvPr id="3" name="Content Placeholder 2"/>
          <p:cNvSpPr>
            <a:spLocks noGrp="1"/>
          </p:cNvSpPr>
          <p:nvPr>
            <p:ph idx="1"/>
          </p:nvPr>
        </p:nvSpPr>
        <p:spPr>
          <a:xfrm>
            <a:off x="1096995" y="1845734"/>
            <a:ext cx="4997417" cy="4555066"/>
          </a:xfrm>
        </p:spPr>
        <p:txBody>
          <a:bodyPr>
            <a:normAutofit/>
          </a:bodyPr>
          <a:lstStyle/>
          <a:p>
            <a:pPr marL="231775" indent="-231775">
              <a:spcAft>
                <a:spcPts val="600"/>
              </a:spcAft>
              <a:buFont typeface="Arial" panose="020B0604020202020204" pitchFamily="34" charset="0"/>
              <a:buChar char="•"/>
            </a:pPr>
            <a:r>
              <a:rPr lang="en-US" sz="2000" dirty="0"/>
              <a:t>In October 2022, the U.S. Supreme Court heard oral arguments in cases challenging these universities’ admissions practices</a:t>
            </a:r>
          </a:p>
          <a:p>
            <a:pPr marL="231775" indent="-231775">
              <a:spcAft>
                <a:spcPts val="600"/>
              </a:spcAft>
              <a:buFont typeface="Arial" panose="020B0604020202020204" pitchFamily="34" charset="0"/>
              <a:buChar char="•"/>
            </a:pPr>
            <a:r>
              <a:rPr lang="en-US" sz="2000" dirty="0"/>
              <a:t>Based on questioning in those arguments, many legal scholars believe the Supreme Court will place increased restrictions on consideration of race in admissions or will rule that universities may not consider in race in admissions at all</a:t>
            </a:r>
          </a:p>
          <a:p>
            <a:pPr marL="231775" indent="-231775">
              <a:spcAft>
                <a:spcPts val="600"/>
              </a:spcAft>
              <a:buFont typeface="Arial" panose="020B0604020202020204" pitchFamily="34" charset="0"/>
              <a:buChar char="•"/>
            </a:pPr>
            <a:r>
              <a:rPr lang="en-US" sz="2000" b="1" dirty="0"/>
              <a:t>Stay tuned: the Supreme Court will issue its decision by the end of June 2023</a:t>
            </a:r>
          </a:p>
        </p:txBody>
      </p:sp>
      <p:pic>
        <p:nvPicPr>
          <p:cNvPr id="6" name="Picture 5"/>
          <p:cNvPicPr>
            <a:picLocks noChangeAspect="1"/>
          </p:cNvPicPr>
          <p:nvPr/>
        </p:nvPicPr>
        <p:blipFill>
          <a:blip r:embed="rId2"/>
          <a:stretch>
            <a:fillRect/>
          </a:stretch>
        </p:blipFill>
        <p:spPr>
          <a:xfrm>
            <a:off x="6551612" y="1981200"/>
            <a:ext cx="4829022" cy="3362490"/>
          </a:xfrm>
          <a:prstGeom prst="rect">
            <a:avLst/>
          </a:prstGeom>
        </p:spPr>
      </p:pic>
      <p:sp>
        <p:nvSpPr>
          <p:cNvPr id="7" name="Rectangle 6"/>
          <p:cNvSpPr/>
          <p:nvPr/>
        </p:nvSpPr>
        <p:spPr>
          <a:xfrm>
            <a:off x="1096994" y="5943600"/>
            <a:ext cx="10283640" cy="737762"/>
          </a:xfrm>
          <a:prstGeom prst="rect">
            <a:avLst/>
          </a:prstGeom>
          <a:solidFill>
            <a:schemeClr val="tx1">
              <a:lumMod val="75000"/>
              <a:lumOff val="2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a:t>REMEMBER: before implementing a scholarship or program that includes race as a consideration for participation or award, please consult with the OGC</a:t>
            </a:r>
          </a:p>
        </p:txBody>
      </p:sp>
    </p:spTree>
    <p:extLst>
      <p:ext uri="{BB962C8B-B14F-4D97-AF65-F5344CB8AC3E}">
        <p14:creationId xmlns:p14="http://schemas.microsoft.com/office/powerpoint/2010/main" val="276435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Pregnancy Termination</a:t>
            </a:r>
          </a:p>
        </p:txBody>
      </p:sp>
      <p:sp>
        <p:nvSpPr>
          <p:cNvPr id="3" name="Content Placeholder 2"/>
          <p:cNvSpPr>
            <a:spLocks noGrp="1"/>
          </p:cNvSpPr>
          <p:nvPr>
            <p:ph idx="1"/>
          </p:nvPr>
        </p:nvSpPr>
        <p:spPr>
          <a:xfrm>
            <a:off x="1096994" y="1755249"/>
            <a:ext cx="6597617" cy="4003931"/>
          </a:xfrm>
        </p:spPr>
        <p:txBody>
          <a:bodyPr>
            <a:normAutofit fontScale="92500"/>
          </a:bodyPr>
          <a:lstStyle/>
          <a:p>
            <a:pPr lvl="1">
              <a:spcAft>
                <a:spcPts val="1200"/>
              </a:spcAft>
              <a:buFont typeface="Arial" panose="020B0604020202020204" pitchFamily="34" charset="0"/>
              <a:buChar char="•"/>
            </a:pPr>
            <a:r>
              <a:rPr lang="en-US" dirty="0"/>
              <a:t>In June, the U.S. Supreme Court overturned </a:t>
            </a:r>
            <a:r>
              <a:rPr lang="en-US" i="1" dirty="0"/>
              <a:t>Roe v. Wade</a:t>
            </a:r>
            <a:r>
              <a:rPr lang="en-US" dirty="0"/>
              <a:t>, “triggering” a Utah law passed in 2020 (SB 174), which bans all pregnancy terminations except under certain circumstances</a:t>
            </a:r>
          </a:p>
          <a:p>
            <a:pPr lvl="1">
              <a:spcAft>
                <a:spcPts val="1200"/>
              </a:spcAft>
              <a:buFont typeface="Arial" panose="020B0604020202020204" pitchFamily="34" charset="0"/>
              <a:buChar char="•"/>
            </a:pPr>
            <a:r>
              <a:rPr lang="en-US" dirty="0"/>
              <a:t>PPAU then sued and obtained a preliminary injunction, enjoining enforcement of SB 174 until the constitutionality of the law is settled</a:t>
            </a:r>
          </a:p>
          <a:p>
            <a:pPr lvl="1">
              <a:spcAft>
                <a:spcPts val="1200"/>
              </a:spcAft>
              <a:buFont typeface="Arial" panose="020B0604020202020204" pitchFamily="34" charset="0"/>
              <a:buChar char="•"/>
            </a:pPr>
            <a:r>
              <a:rPr lang="en-US" dirty="0"/>
              <a:t>In general, under current state law, a pregnancy termination is permitted only if:</a:t>
            </a:r>
          </a:p>
          <a:p>
            <a:pPr marL="801688" lvl="1" indent="-342900">
              <a:buAutoNum type="arabicPeriod"/>
            </a:pPr>
            <a:r>
              <a:rPr lang="en-US" dirty="0"/>
              <a:t>The fetus is 0-17 weeks old; or</a:t>
            </a:r>
          </a:p>
          <a:p>
            <a:pPr marL="801688" lvl="1" indent="-342900">
              <a:buAutoNum type="arabicPeriod"/>
            </a:pPr>
            <a:r>
              <a:rPr lang="en-US" dirty="0"/>
              <a:t>The fetus is 18 weeks old or more, and:</a:t>
            </a:r>
          </a:p>
          <a:p>
            <a:pPr marL="1147763" lvl="1" indent="-346075">
              <a:buAutoNum type="alphaLcPeriod"/>
            </a:pPr>
            <a:r>
              <a:rPr lang="en-US" dirty="0"/>
              <a:t>The termination is necessary to avert the death of, or serious injury to, the woman;</a:t>
            </a:r>
          </a:p>
          <a:p>
            <a:pPr marL="1147763" lvl="1" indent="-346075">
              <a:buAutoNum type="alphaLcPeriod"/>
            </a:pPr>
            <a:r>
              <a:rPr lang="en-US" dirty="0"/>
              <a:t>There is a fetal anomaly; or</a:t>
            </a:r>
          </a:p>
          <a:p>
            <a:pPr marL="1147763" lvl="1" indent="-346075">
              <a:buAutoNum type="alphaLcPeriod"/>
            </a:pPr>
            <a:r>
              <a:rPr lang="en-US" dirty="0"/>
              <a:t>The pregnancy is the result of rape or incest</a:t>
            </a:r>
          </a:p>
        </p:txBody>
      </p:sp>
      <p:pic>
        <p:nvPicPr>
          <p:cNvPr id="4" name="Picture 3"/>
          <p:cNvPicPr>
            <a:picLocks noChangeAspect="1"/>
          </p:cNvPicPr>
          <p:nvPr/>
        </p:nvPicPr>
        <p:blipFill>
          <a:blip r:embed="rId2"/>
          <a:stretch>
            <a:fillRect/>
          </a:stretch>
        </p:blipFill>
        <p:spPr>
          <a:xfrm>
            <a:off x="7704525" y="2314513"/>
            <a:ext cx="3762375" cy="2976207"/>
          </a:xfrm>
          <a:prstGeom prst="rect">
            <a:avLst/>
          </a:prstGeom>
        </p:spPr>
      </p:pic>
      <p:sp>
        <p:nvSpPr>
          <p:cNvPr id="6" name="Rectangle 5"/>
          <p:cNvSpPr/>
          <p:nvPr/>
        </p:nvSpPr>
        <p:spPr>
          <a:xfrm>
            <a:off x="983064" y="5967449"/>
            <a:ext cx="10283640" cy="737762"/>
          </a:xfrm>
          <a:prstGeom prst="rect">
            <a:avLst/>
          </a:prstGeom>
          <a:solidFill>
            <a:schemeClr val="tx1">
              <a:lumMod val="75000"/>
              <a:lumOff val="2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Information and resources for health care providers and patients available at </a:t>
            </a:r>
            <a:r>
              <a:rPr lang="en-US" sz="2200" b="1" dirty="0">
                <a:solidFill>
                  <a:schemeClr val="bg1"/>
                </a:solidFill>
                <a:hlinkClick r:id="rId3"/>
              </a:rPr>
              <a:t>medicine.utah.edu/obgyn/ascent/resources</a:t>
            </a:r>
            <a:r>
              <a:rPr lang="en-US" sz="2200" b="1" dirty="0">
                <a:solidFill>
                  <a:schemeClr val="bg1"/>
                </a:solidFill>
              </a:rPr>
              <a:t>  </a:t>
            </a:r>
          </a:p>
        </p:txBody>
      </p:sp>
    </p:spTree>
    <p:extLst>
      <p:ext uri="{BB962C8B-B14F-4D97-AF65-F5344CB8AC3E}">
        <p14:creationId xmlns:p14="http://schemas.microsoft.com/office/powerpoint/2010/main" val="10285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 y="5580098"/>
            <a:ext cx="12188810" cy="914399"/>
          </a:xfrm>
        </p:spPr>
        <p:txBody>
          <a:bodyPr anchor="ctr"/>
          <a:lstStyle/>
          <a:p>
            <a:pPr algn="ctr"/>
            <a:r>
              <a:rPr lang="en-US" sz="5400" dirty="0">
                <a:latin typeface="Constantia" panose="02030602050306030303" pitchFamily="18" charset="0"/>
              </a:rPr>
              <a:t>University Regulations</a:t>
            </a:r>
          </a:p>
        </p:txBody>
      </p:sp>
      <p:sp>
        <p:nvSpPr>
          <p:cNvPr id="4" name="Picture Placeholder 3"/>
          <p:cNvSpPr>
            <a:spLocks noGrp="1"/>
          </p:cNvSpPr>
          <p:nvPr>
            <p:ph type="pic" idx="1"/>
          </p:nvPr>
        </p:nvSpPr>
        <p:spPr/>
      </p:sp>
      <p:sp>
        <p:nvSpPr>
          <p:cNvPr id="5" name="TextBox 4"/>
          <p:cNvSpPr txBox="1"/>
          <p:nvPr/>
        </p:nvSpPr>
        <p:spPr>
          <a:xfrm>
            <a:off x="0" y="6334780"/>
            <a:ext cx="12188809" cy="523220"/>
          </a:xfrm>
          <a:prstGeom prst="rect">
            <a:avLst/>
          </a:prstGeom>
          <a:noFill/>
        </p:spPr>
        <p:txBody>
          <a:bodyPr wrap="square" rtlCol="0">
            <a:spAutoFit/>
          </a:bodyPr>
          <a:lstStyle>
            <a:defPPr>
              <a:defRPr lang="en-US"/>
            </a:defPPr>
          </a:lstStyle>
          <a:p>
            <a:pPr algn="ctr"/>
            <a:r>
              <a:rPr lang="en-US" sz="2800" dirty="0">
                <a:solidFill>
                  <a:schemeClr val="bg1"/>
                </a:solidFill>
                <a:latin typeface="Constantia" panose="02030602050306030303" pitchFamily="18" charset="0"/>
              </a:rPr>
              <a:t>Allyson Hicks</a:t>
            </a:r>
          </a:p>
        </p:txBody>
      </p:sp>
      <p:pic>
        <p:nvPicPr>
          <p:cNvPr id="9" name="Picture 8"/>
          <p:cNvPicPr>
            <a:picLocks noChangeAspect="1"/>
          </p:cNvPicPr>
          <p:nvPr/>
        </p:nvPicPr>
        <p:blipFill>
          <a:blip r:embed="rId3"/>
          <a:stretch>
            <a:fillRect/>
          </a:stretch>
        </p:blipFill>
        <p:spPr>
          <a:xfrm>
            <a:off x="3122612" y="-474892"/>
            <a:ext cx="5864860" cy="5864860"/>
          </a:xfrm>
          <a:prstGeom prst="rect">
            <a:avLst/>
          </a:prstGeom>
        </p:spPr>
      </p:pic>
    </p:spTree>
    <p:extLst>
      <p:ext uri="{BB962C8B-B14F-4D97-AF65-F5344CB8AC3E}">
        <p14:creationId xmlns:p14="http://schemas.microsoft.com/office/powerpoint/2010/main" val="159179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5B8291E-8A2A-5EA3-2DF5-D70D7A6D1C1F}"/>
              </a:ext>
            </a:extLst>
          </p:cNvPr>
          <p:cNvSpPr txBox="1"/>
          <p:nvPr/>
        </p:nvSpPr>
        <p:spPr>
          <a:xfrm>
            <a:off x="718270" y="1828800"/>
            <a:ext cx="3242542" cy="2308324"/>
          </a:xfrm>
          <a:prstGeom prst="rect">
            <a:avLst/>
          </a:prstGeom>
          <a:noFill/>
        </p:spPr>
        <p:txBody>
          <a:bodyPr wrap="square" rtlCol="0">
            <a:spAutoFit/>
          </a:bodyPr>
          <a:lstStyle/>
          <a:p>
            <a:r>
              <a:rPr lang="en-US" sz="4800" dirty="0">
                <a:latin typeface="+mj-lt"/>
              </a:rPr>
              <a:t>University Regulations Library</a:t>
            </a:r>
          </a:p>
        </p:txBody>
      </p:sp>
      <p:pic>
        <p:nvPicPr>
          <p:cNvPr id="5" name="Picture 4">
            <a:extLst>
              <a:ext uri="{FF2B5EF4-FFF2-40B4-BE49-F238E27FC236}">
                <a16:creationId xmlns:a16="http://schemas.microsoft.com/office/drawing/2014/main" id="{38A6F560-69BF-7F2D-2E7B-7DCC8C317774}"/>
              </a:ext>
            </a:extLst>
          </p:cNvPr>
          <p:cNvPicPr>
            <a:picLocks noChangeAspect="1"/>
          </p:cNvPicPr>
          <p:nvPr/>
        </p:nvPicPr>
        <p:blipFill>
          <a:blip r:embed="rId3"/>
          <a:stretch>
            <a:fillRect/>
          </a:stretch>
        </p:blipFill>
        <p:spPr>
          <a:xfrm>
            <a:off x="4175586" y="685800"/>
            <a:ext cx="7099670" cy="5486400"/>
          </a:xfrm>
          <a:prstGeom prst="rect">
            <a:avLst/>
          </a:prstGeom>
        </p:spPr>
      </p:pic>
    </p:spTree>
    <p:extLst>
      <p:ext uri="{BB962C8B-B14F-4D97-AF65-F5344CB8AC3E}">
        <p14:creationId xmlns:p14="http://schemas.microsoft.com/office/powerpoint/2010/main" val="211182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5B8291E-8A2A-5EA3-2DF5-D70D7A6D1C1F}"/>
              </a:ext>
            </a:extLst>
          </p:cNvPr>
          <p:cNvSpPr txBox="1"/>
          <p:nvPr/>
        </p:nvSpPr>
        <p:spPr>
          <a:xfrm>
            <a:off x="956489" y="2293453"/>
            <a:ext cx="3745283" cy="2308324"/>
          </a:xfrm>
          <a:prstGeom prst="rect">
            <a:avLst/>
          </a:prstGeom>
          <a:noFill/>
        </p:spPr>
        <p:txBody>
          <a:bodyPr wrap="square" rtlCol="0">
            <a:spAutoFit/>
          </a:bodyPr>
          <a:lstStyle/>
          <a:p>
            <a:r>
              <a:rPr lang="en-US" sz="4800" dirty="0">
                <a:latin typeface="+mj-lt"/>
              </a:rPr>
              <a:t>Recently Revised Regulations</a:t>
            </a:r>
          </a:p>
        </p:txBody>
      </p:sp>
      <p:sp>
        <p:nvSpPr>
          <p:cNvPr id="5" name="TextBox 4">
            <a:extLst>
              <a:ext uri="{FF2B5EF4-FFF2-40B4-BE49-F238E27FC236}">
                <a16:creationId xmlns:a16="http://schemas.microsoft.com/office/drawing/2014/main" id="{897C23C2-A925-34CF-E5A2-EC75314E1C20}"/>
              </a:ext>
            </a:extLst>
          </p:cNvPr>
          <p:cNvSpPr txBox="1"/>
          <p:nvPr/>
        </p:nvSpPr>
        <p:spPr>
          <a:xfrm>
            <a:off x="760412" y="5334000"/>
            <a:ext cx="3944074" cy="523220"/>
          </a:xfrm>
          <a:prstGeom prst="rect">
            <a:avLst/>
          </a:prstGeom>
          <a:noFill/>
        </p:spPr>
        <p:txBody>
          <a:bodyPr wrap="square" rtlCol="0">
            <a:spAutoFit/>
          </a:bodyPr>
          <a:lstStyle/>
          <a:p>
            <a:r>
              <a:rPr lang="en-US" sz="1400" dirty="0"/>
              <a:t>Link to Subscribe: </a:t>
            </a:r>
            <a:r>
              <a:rPr lang="en-US" sz="1400" dirty="0">
                <a:solidFill>
                  <a:srgbClr val="0070C0"/>
                </a:solidFill>
                <a:hlinkClick r:id="rId3">
                  <a:extLst>
                    <a:ext uri="{A12FA001-AC4F-418D-AE19-62706E023703}">
                      <ahyp:hlinkClr xmlns:ahyp="http://schemas.microsoft.com/office/drawing/2018/hyperlinkcolor" val="tx"/>
                    </a:ext>
                  </a:extLst>
                </a:hlinkClick>
              </a:rPr>
              <a:t>https://regulations.utah.edu/forms/subscribe.php</a:t>
            </a:r>
            <a:endParaRPr lang="en-US" sz="1400" dirty="0">
              <a:solidFill>
                <a:srgbClr val="0070C0"/>
              </a:solidFill>
            </a:endParaRPr>
          </a:p>
        </p:txBody>
      </p:sp>
      <p:pic>
        <p:nvPicPr>
          <p:cNvPr id="6" name="Picture 5">
            <a:extLst>
              <a:ext uri="{FF2B5EF4-FFF2-40B4-BE49-F238E27FC236}">
                <a16:creationId xmlns:a16="http://schemas.microsoft.com/office/drawing/2014/main" id="{D92766F9-19F2-B340-15AF-7A128B0513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1772" y="2268639"/>
            <a:ext cx="6490158" cy="3217761"/>
          </a:xfrm>
          <a:prstGeom prst="rect">
            <a:avLst/>
          </a:prstGeom>
        </p:spPr>
      </p:pic>
      <p:sp>
        <p:nvSpPr>
          <p:cNvPr id="4" name="Arrow: Right 3">
            <a:extLst>
              <a:ext uri="{FF2B5EF4-FFF2-40B4-BE49-F238E27FC236}">
                <a16:creationId xmlns:a16="http://schemas.microsoft.com/office/drawing/2014/main" id="{44FF6A53-E387-F239-2BAF-78ED32133959}"/>
              </a:ext>
            </a:extLst>
          </p:cNvPr>
          <p:cNvSpPr/>
          <p:nvPr/>
        </p:nvSpPr>
        <p:spPr>
          <a:xfrm>
            <a:off x="8926657" y="3810000"/>
            <a:ext cx="914400" cy="381000"/>
          </a:xfrm>
          <a:prstGeom prst="right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321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5B8291E-8A2A-5EA3-2DF5-D70D7A6D1C1F}"/>
              </a:ext>
            </a:extLst>
          </p:cNvPr>
          <p:cNvSpPr txBox="1"/>
          <p:nvPr/>
        </p:nvSpPr>
        <p:spPr>
          <a:xfrm>
            <a:off x="956489" y="2293453"/>
            <a:ext cx="3745283" cy="2308324"/>
          </a:xfrm>
          <a:prstGeom prst="rect">
            <a:avLst/>
          </a:prstGeom>
          <a:noFill/>
        </p:spPr>
        <p:txBody>
          <a:bodyPr wrap="square" rtlCol="0">
            <a:spAutoFit/>
          </a:bodyPr>
          <a:lstStyle/>
          <a:p>
            <a:r>
              <a:rPr lang="en-US" sz="4800" dirty="0">
                <a:latin typeface="+mj-lt"/>
              </a:rPr>
              <a:t>Recently Revised Regulations</a:t>
            </a:r>
          </a:p>
        </p:txBody>
      </p:sp>
      <p:pic>
        <p:nvPicPr>
          <p:cNvPr id="3" name="Picture 2">
            <a:extLst>
              <a:ext uri="{FF2B5EF4-FFF2-40B4-BE49-F238E27FC236}">
                <a16:creationId xmlns:a16="http://schemas.microsoft.com/office/drawing/2014/main" id="{F484FEC3-6B58-F965-A42E-4B6F994FCD65}"/>
              </a:ext>
            </a:extLst>
          </p:cNvPr>
          <p:cNvPicPr>
            <a:picLocks noChangeAspect="1"/>
          </p:cNvPicPr>
          <p:nvPr/>
        </p:nvPicPr>
        <p:blipFill>
          <a:blip r:embed="rId3"/>
          <a:stretch>
            <a:fillRect/>
          </a:stretch>
        </p:blipFill>
        <p:spPr>
          <a:xfrm>
            <a:off x="5181374" y="530352"/>
            <a:ext cx="6390420" cy="5797296"/>
          </a:xfrm>
          <a:prstGeom prst="rect">
            <a:avLst/>
          </a:prstGeom>
          <a:ln w="19050">
            <a:solidFill>
              <a:schemeClr val="tx1"/>
            </a:solidFill>
          </a:ln>
        </p:spPr>
      </p:pic>
      <p:sp>
        <p:nvSpPr>
          <p:cNvPr id="4" name="Arrow: Right 3">
            <a:extLst>
              <a:ext uri="{FF2B5EF4-FFF2-40B4-BE49-F238E27FC236}">
                <a16:creationId xmlns:a16="http://schemas.microsoft.com/office/drawing/2014/main" id="{44FF6A53-E387-F239-2BAF-78ED32133959}"/>
              </a:ext>
            </a:extLst>
          </p:cNvPr>
          <p:cNvSpPr/>
          <p:nvPr/>
        </p:nvSpPr>
        <p:spPr>
          <a:xfrm>
            <a:off x="8761412" y="1912453"/>
            <a:ext cx="914400" cy="381000"/>
          </a:xfrm>
          <a:prstGeom prst="right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97C23C2-A925-34CF-E5A2-EC75314E1C20}"/>
              </a:ext>
            </a:extLst>
          </p:cNvPr>
          <p:cNvSpPr txBox="1"/>
          <p:nvPr/>
        </p:nvSpPr>
        <p:spPr>
          <a:xfrm>
            <a:off x="760412" y="5334000"/>
            <a:ext cx="3944074" cy="523220"/>
          </a:xfrm>
          <a:prstGeom prst="rect">
            <a:avLst/>
          </a:prstGeom>
          <a:noFill/>
        </p:spPr>
        <p:txBody>
          <a:bodyPr wrap="square" rtlCol="0">
            <a:spAutoFit/>
          </a:bodyPr>
          <a:lstStyle/>
          <a:p>
            <a:r>
              <a:rPr lang="en-US" sz="1400" dirty="0"/>
              <a:t>Link to Subscribe: </a:t>
            </a:r>
            <a:r>
              <a:rPr lang="en-US" sz="1400" dirty="0">
                <a:solidFill>
                  <a:srgbClr val="0070C0"/>
                </a:solidFill>
                <a:hlinkClick r:id="rId4">
                  <a:extLst>
                    <a:ext uri="{A12FA001-AC4F-418D-AE19-62706E023703}">
                      <ahyp:hlinkClr xmlns:ahyp="http://schemas.microsoft.com/office/drawing/2018/hyperlinkcolor" val="tx"/>
                    </a:ext>
                  </a:extLst>
                </a:hlinkClick>
              </a:rPr>
              <a:t>https://regulations.utah.edu/forms/subscribe.php</a:t>
            </a:r>
            <a:endParaRPr lang="en-US" sz="1400" dirty="0">
              <a:solidFill>
                <a:srgbClr val="0070C0"/>
              </a:solidFill>
            </a:endParaRPr>
          </a:p>
        </p:txBody>
      </p:sp>
    </p:spTree>
    <p:extLst>
      <p:ext uri="{BB962C8B-B14F-4D97-AF65-F5344CB8AC3E}">
        <p14:creationId xmlns:p14="http://schemas.microsoft.com/office/powerpoint/2010/main" val="73051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Regulations Contacts</a:t>
            </a:r>
          </a:p>
        </p:txBody>
      </p:sp>
      <p:sp>
        <p:nvSpPr>
          <p:cNvPr id="3" name="Content Placeholder 2"/>
          <p:cNvSpPr>
            <a:spLocks noGrp="1"/>
          </p:cNvSpPr>
          <p:nvPr>
            <p:ph idx="1"/>
          </p:nvPr>
        </p:nvSpPr>
        <p:spPr>
          <a:xfrm>
            <a:off x="1071457" y="1781119"/>
            <a:ext cx="4540217" cy="1126066"/>
          </a:xfrm>
        </p:spPr>
        <p:txBody>
          <a:bodyPr/>
          <a:lstStyle/>
          <a:p>
            <a:pPr>
              <a:lnSpc>
                <a:spcPct val="100000"/>
              </a:lnSpc>
              <a:spcBef>
                <a:spcPts val="0"/>
              </a:spcBef>
              <a:spcAft>
                <a:spcPts val="0"/>
              </a:spcAft>
            </a:pPr>
            <a:r>
              <a:rPr lang="en-US" dirty="0"/>
              <a:t>For Help with a Specific Regulation</a:t>
            </a:r>
          </a:p>
          <a:p>
            <a:pPr>
              <a:lnSpc>
                <a:spcPct val="100000"/>
              </a:lnSpc>
              <a:spcBef>
                <a:spcPts val="0"/>
              </a:spcBef>
              <a:spcAft>
                <a:spcPts val="0"/>
              </a:spcAft>
            </a:pPr>
            <a:r>
              <a:rPr lang="en-US" dirty="0"/>
              <a:t>Contact the “Policy Owner”</a:t>
            </a:r>
          </a:p>
        </p:txBody>
      </p:sp>
      <p:sp>
        <p:nvSpPr>
          <p:cNvPr id="10" name="Content Placeholder 2">
            <a:extLst>
              <a:ext uri="{FF2B5EF4-FFF2-40B4-BE49-F238E27FC236}">
                <a16:creationId xmlns:a16="http://schemas.microsoft.com/office/drawing/2014/main" id="{749BEDCD-E6FD-A61E-F981-FA0110C6CD15}"/>
              </a:ext>
            </a:extLst>
          </p:cNvPr>
          <p:cNvSpPr txBox="1">
            <a:spLocks/>
          </p:cNvSpPr>
          <p:nvPr/>
        </p:nvSpPr>
        <p:spPr>
          <a:xfrm>
            <a:off x="6481334" y="1781119"/>
            <a:ext cx="4636034" cy="4023360"/>
          </a:xfrm>
          <a:prstGeom prst="rect">
            <a:avLst/>
          </a:prstGeom>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For General Questions or Information about Revising a Regulation Contact a Member of the University Policy Team:</a:t>
            </a:r>
          </a:p>
          <a:p>
            <a:pPr marL="230188" indent="-230188">
              <a:buFont typeface="Wingdings" panose="05000000000000000000" pitchFamily="2" charset="2"/>
              <a:buChar char="§"/>
            </a:pPr>
            <a:r>
              <a:rPr lang="en-US" sz="1600" dirty="0"/>
              <a:t>Allyson Hicks, Director, University Regulations </a:t>
            </a:r>
            <a:r>
              <a:rPr lang="en-US" sz="1600" dirty="0">
                <a:solidFill>
                  <a:srgbClr val="0070C0"/>
                </a:solidFill>
                <a:hlinkClick r:id="rId3">
                  <a:extLst>
                    <a:ext uri="{A12FA001-AC4F-418D-AE19-62706E023703}">
                      <ahyp:hlinkClr xmlns:ahyp="http://schemas.microsoft.com/office/drawing/2018/hyperlinkcolor" val="tx"/>
                    </a:ext>
                  </a:extLst>
                </a:hlinkClick>
              </a:rPr>
              <a:t>allyson.hicks@utah.edu</a:t>
            </a:r>
            <a:endParaRPr lang="en-US" sz="1600" dirty="0">
              <a:solidFill>
                <a:srgbClr val="0070C0"/>
              </a:solidFill>
            </a:endParaRPr>
          </a:p>
          <a:p>
            <a:pPr marL="0" indent="0">
              <a:buNone/>
            </a:pPr>
            <a:endParaRPr lang="en-US" sz="1600" dirty="0"/>
          </a:p>
          <a:p>
            <a:pPr marL="230188" indent="-230188">
              <a:spcBef>
                <a:spcPts val="0"/>
              </a:spcBef>
              <a:spcAft>
                <a:spcPts val="0"/>
              </a:spcAft>
              <a:buFont typeface="Wingdings" panose="05000000000000000000" pitchFamily="2" charset="2"/>
              <a:buChar char="§"/>
            </a:pPr>
            <a:r>
              <a:rPr lang="en-US" sz="1600" dirty="0"/>
              <a:t>Trina Rich, Director, University &amp; Academic Affairs Policy Administration</a:t>
            </a:r>
          </a:p>
          <a:p>
            <a:pPr marL="230188" indent="0">
              <a:spcBef>
                <a:spcPts val="0"/>
              </a:spcBef>
              <a:spcAft>
                <a:spcPts val="0"/>
              </a:spcAft>
              <a:buNone/>
            </a:pPr>
            <a:r>
              <a:rPr lang="en-US" sz="1600" dirty="0">
                <a:solidFill>
                  <a:srgbClr val="0070C0"/>
                </a:solidFill>
                <a:hlinkClick r:id="rId4">
                  <a:extLst>
                    <a:ext uri="{A12FA001-AC4F-418D-AE19-62706E023703}">
                      <ahyp:hlinkClr xmlns:ahyp="http://schemas.microsoft.com/office/drawing/2018/hyperlinkcolor" val="tx"/>
                    </a:ext>
                  </a:extLst>
                </a:hlinkClick>
              </a:rPr>
              <a:t>trina.rich@utah.edu</a:t>
            </a:r>
            <a:r>
              <a:rPr lang="en-US" sz="1600" dirty="0">
                <a:solidFill>
                  <a:srgbClr val="0070C0"/>
                </a:solidFill>
              </a:rPr>
              <a:t> </a:t>
            </a:r>
          </a:p>
          <a:p>
            <a:pPr marL="0" indent="0">
              <a:spcBef>
                <a:spcPts val="0"/>
              </a:spcBef>
              <a:spcAft>
                <a:spcPts val="0"/>
              </a:spcAft>
              <a:buNone/>
            </a:pPr>
            <a:endParaRPr lang="en-US" sz="1600" dirty="0"/>
          </a:p>
          <a:p>
            <a:pPr marL="230188" indent="-230188">
              <a:buFont typeface="Wingdings" panose="05000000000000000000" pitchFamily="2" charset="2"/>
              <a:buChar char="§"/>
            </a:pPr>
            <a:r>
              <a:rPr lang="en-US" sz="1600" dirty="0"/>
              <a:t>Allyson Mower, Academic Senate Policy Liaison </a:t>
            </a:r>
            <a:r>
              <a:rPr lang="en-US" sz="1600" dirty="0">
                <a:solidFill>
                  <a:srgbClr val="0070C0"/>
                </a:solidFill>
                <a:hlinkClick r:id="rId5">
                  <a:extLst>
                    <a:ext uri="{A12FA001-AC4F-418D-AE19-62706E023703}">
                      <ahyp:hlinkClr xmlns:ahyp="http://schemas.microsoft.com/office/drawing/2018/hyperlinkcolor" val="tx"/>
                    </a:ext>
                  </a:extLst>
                </a:hlinkClick>
              </a:rPr>
              <a:t>allyson.mower@utah.edu</a:t>
            </a:r>
            <a:r>
              <a:rPr lang="en-US" sz="1600" dirty="0">
                <a:solidFill>
                  <a:srgbClr val="0070C0"/>
                </a:solidFill>
              </a:rPr>
              <a:t> </a:t>
            </a:r>
          </a:p>
        </p:txBody>
      </p:sp>
      <p:pic>
        <p:nvPicPr>
          <p:cNvPr id="16" name="Picture 15">
            <a:extLst>
              <a:ext uri="{FF2B5EF4-FFF2-40B4-BE49-F238E27FC236}">
                <a16:creationId xmlns:a16="http://schemas.microsoft.com/office/drawing/2014/main" id="{CDCEAD9D-09D8-0F65-92F2-603071648A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1867" y="2514600"/>
            <a:ext cx="2631087" cy="3241257"/>
          </a:xfrm>
          <a:prstGeom prst="rect">
            <a:avLst/>
          </a:prstGeom>
        </p:spPr>
      </p:pic>
      <p:pic>
        <p:nvPicPr>
          <p:cNvPr id="18" name="Picture 17">
            <a:extLst>
              <a:ext uri="{FF2B5EF4-FFF2-40B4-BE49-F238E27FC236}">
                <a16:creationId xmlns:a16="http://schemas.microsoft.com/office/drawing/2014/main" id="{1255041B-08A6-3ABA-84AF-3B0B127797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6412" y="3200400"/>
            <a:ext cx="2438400" cy="1080833"/>
          </a:xfrm>
          <a:prstGeom prst="rect">
            <a:avLst/>
          </a:prstGeom>
        </p:spPr>
      </p:pic>
      <p:sp>
        <p:nvSpPr>
          <p:cNvPr id="19" name="Arrow: Right 18">
            <a:extLst>
              <a:ext uri="{FF2B5EF4-FFF2-40B4-BE49-F238E27FC236}">
                <a16:creationId xmlns:a16="http://schemas.microsoft.com/office/drawing/2014/main" id="{382901FA-58F3-3C2C-5D87-94A682EA97BF}"/>
              </a:ext>
            </a:extLst>
          </p:cNvPr>
          <p:cNvSpPr/>
          <p:nvPr/>
        </p:nvSpPr>
        <p:spPr>
          <a:xfrm rot="10800000">
            <a:off x="1627396" y="5521743"/>
            <a:ext cx="425418" cy="11705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1863DA19-F8D3-AE73-73C0-6725B3B806CA}"/>
              </a:ext>
            </a:extLst>
          </p:cNvPr>
          <p:cNvSpPr/>
          <p:nvPr/>
        </p:nvSpPr>
        <p:spPr>
          <a:xfrm>
            <a:off x="2833703" y="3642361"/>
            <a:ext cx="425418" cy="11705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157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2022 Legal Update Agenda</a:t>
            </a:r>
          </a:p>
        </p:txBody>
      </p:sp>
      <p:sp>
        <p:nvSpPr>
          <p:cNvPr id="3" name="Content Placeholder 2"/>
          <p:cNvSpPr>
            <a:spLocks noGrp="1"/>
          </p:cNvSpPr>
          <p:nvPr>
            <p:ph idx="1"/>
          </p:nvPr>
        </p:nvSpPr>
        <p:spPr/>
        <p:txBody>
          <a:bodyPr/>
          <a:lstStyle/>
          <a:p>
            <a:pPr marL="457200" indent="-457200">
              <a:buFont typeface="+mj-lt"/>
              <a:buAutoNum type="arabicPeriod"/>
            </a:pPr>
            <a:r>
              <a:rPr lang="en-US" b="1" dirty="0"/>
              <a:t>Hot Topics in Higher Education </a:t>
            </a:r>
            <a:r>
              <a:rPr lang="en-US" dirty="0"/>
              <a:t>– Phyllis Vetter</a:t>
            </a:r>
          </a:p>
          <a:p>
            <a:pPr marL="457200" indent="-457200">
              <a:buFont typeface="+mj-lt"/>
              <a:buAutoNum type="arabicPeriod"/>
            </a:pPr>
            <a:r>
              <a:rPr lang="en-US" b="1" dirty="0"/>
              <a:t>University of Utah Regulations Process </a:t>
            </a:r>
            <a:r>
              <a:rPr lang="en-US" dirty="0"/>
              <a:t>– Allyson Hicks</a:t>
            </a:r>
          </a:p>
          <a:p>
            <a:pPr marL="457200" indent="-457200">
              <a:buFont typeface="+mj-lt"/>
              <a:buAutoNum type="arabicPeriod"/>
            </a:pPr>
            <a:r>
              <a:rPr lang="en-US" b="1" dirty="0"/>
              <a:t>Trademarks 101 </a:t>
            </a:r>
            <a:r>
              <a:rPr lang="en-US" dirty="0"/>
              <a:t>– Dennis Owens</a:t>
            </a:r>
          </a:p>
          <a:p>
            <a:pPr marL="457200" indent="-457200">
              <a:buFont typeface="+mj-lt"/>
              <a:buAutoNum type="arabicPeriod"/>
            </a:pPr>
            <a:r>
              <a:rPr lang="en-US" b="1" dirty="0"/>
              <a:t>Contracts: Key Considerations </a:t>
            </a:r>
            <a:r>
              <a:rPr lang="en-US" dirty="0"/>
              <a:t>– Brian Watts</a:t>
            </a:r>
          </a:p>
          <a:p>
            <a:pPr marL="457200" indent="-457200">
              <a:buFont typeface="+mj-lt"/>
              <a:buAutoNum type="arabicPeriod"/>
            </a:pPr>
            <a:r>
              <a:rPr lang="en-US" b="1" dirty="0"/>
              <a:t>Inflation Reduction Act of 2022 </a:t>
            </a:r>
            <a:r>
              <a:rPr lang="en-US" dirty="0"/>
              <a:t>– Hailey Ritchie</a:t>
            </a:r>
          </a:p>
          <a:p>
            <a:pPr marL="457200" indent="-457200">
              <a:buFont typeface="+mj-lt"/>
              <a:buAutoNum type="arabicPeriod"/>
            </a:pPr>
            <a:r>
              <a:rPr lang="en-US" b="1" dirty="0"/>
              <a:t>Legislative Update </a:t>
            </a:r>
            <a:r>
              <a:rPr lang="en-US" dirty="0"/>
              <a:t>– Rebekah Bradway</a:t>
            </a:r>
          </a:p>
          <a:p>
            <a:pPr marL="457200" indent="-457200">
              <a:buFont typeface="+mj-lt"/>
              <a:buAutoNum type="arabicPeriod"/>
            </a:pPr>
            <a:r>
              <a:rPr lang="en-US" b="1" dirty="0"/>
              <a:t>Retaliation, Abusive Conduct and Whistleblower Concerns </a:t>
            </a:r>
            <a:r>
              <a:rPr lang="en-US" dirty="0"/>
              <a:t>– Julie Thomas</a:t>
            </a:r>
          </a:p>
          <a:p>
            <a:pPr marL="457200" indent="-457200">
              <a:buFont typeface="+mj-lt"/>
              <a:buAutoNum type="arabicPeriod"/>
            </a:pPr>
            <a:r>
              <a:rPr lang="en-US" b="1" dirty="0"/>
              <a:t>Free Speech vs. Authority to Speak on Behalf of the Institution </a:t>
            </a:r>
            <a:r>
              <a:rPr lang="en-US" dirty="0"/>
              <a:t>– Scott Smith</a:t>
            </a:r>
          </a:p>
          <a:p>
            <a:pPr marL="457200" indent="-457200">
              <a:buFont typeface="+mj-lt"/>
              <a:buAutoNum type="arabicPeriod"/>
            </a:pPr>
            <a:r>
              <a:rPr lang="en-US" b="1" dirty="0"/>
              <a:t>Q&amp;A</a:t>
            </a:r>
          </a:p>
        </p:txBody>
      </p:sp>
    </p:spTree>
    <p:extLst>
      <p:ext uri="{BB962C8B-B14F-4D97-AF65-F5344CB8AC3E}">
        <p14:creationId xmlns:p14="http://schemas.microsoft.com/office/powerpoint/2010/main" val="97799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 y="5580098"/>
            <a:ext cx="12188810" cy="914399"/>
          </a:xfrm>
        </p:spPr>
        <p:txBody>
          <a:bodyPr anchor="ctr"/>
          <a:lstStyle/>
          <a:p>
            <a:pPr algn="ctr"/>
            <a:r>
              <a:rPr lang="en-US" sz="5400" dirty="0">
                <a:latin typeface="Constantia" panose="02030602050306030303" pitchFamily="18" charset="0"/>
              </a:rPr>
              <a:t>Trademarks 101</a:t>
            </a:r>
          </a:p>
        </p:txBody>
      </p:sp>
      <p:sp>
        <p:nvSpPr>
          <p:cNvPr id="4" name="Picture Placeholder 3"/>
          <p:cNvSpPr>
            <a:spLocks noGrp="1"/>
          </p:cNvSpPr>
          <p:nvPr>
            <p:ph type="pic" idx="1"/>
          </p:nvPr>
        </p:nvSpPr>
        <p:spPr/>
      </p:sp>
      <p:sp>
        <p:nvSpPr>
          <p:cNvPr id="5" name="TextBox 4"/>
          <p:cNvSpPr txBox="1"/>
          <p:nvPr/>
        </p:nvSpPr>
        <p:spPr>
          <a:xfrm>
            <a:off x="0" y="6334780"/>
            <a:ext cx="12188809" cy="523220"/>
          </a:xfrm>
          <a:prstGeom prst="rect">
            <a:avLst/>
          </a:prstGeom>
          <a:noFill/>
        </p:spPr>
        <p:txBody>
          <a:bodyPr wrap="square" rtlCol="0">
            <a:spAutoFit/>
          </a:bodyPr>
          <a:lstStyle>
            <a:defPPr>
              <a:defRPr lang="en-US"/>
            </a:defPPr>
          </a:lstStyle>
          <a:p>
            <a:pPr algn="ctr"/>
            <a:r>
              <a:rPr lang="en-US" sz="2800" dirty="0">
                <a:solidFill>
                  <a:schemeClr val="bg1"/>
                </a:solidFill>
                <a:latin typeface="Constantia" panose="02030602050306030303" pitchFamily="18" charset="0"/>
              </a:rPr>
              <a:t>Dennis Owens</a:t>
            </a:r>
          </a:p>
        </p:txBody>
      </p:sp>
      <p:pic>
        <p:nvPicPr>
          <p:cNvPr id="9" name="Picture 8"/>
          <p:cNvPicPr>
            <a:picLocks noChangeAspect="1"/>
          </p:cNvPicPr>
          <p:nvPr/>
        </p:nvPicPr>
        <p:blipFill>
          <a:blip r:embed="rId3"/>
          <a:stretch>
            <a:fillRect/>
          </a:stretch>
        </p:blipFill>
        <p:spPr>
          <a:xfrm>
            <a:off x="3122612" y="-474892"/>
            <a:ext cx="5864860" cy="5864860"/>
          </a:xfrm>
          <a:prstGeom prst="rect">
            <a:avLst/>
          </a:prstGeom>
        </p:spPr>
      </p:pic>
    </p:spTree>
    <p:extLst>
      <p:ext uri="{BB962C8B-B14F-4D97-AF65-F5344CB8AC3E}">
        <p14:creationId xmlns:p14="http://schemas.microsoft.com/office/powerpoint/2010/main" val="277227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trademark?</a:t>
            </a:r>
          </a:p>
        </p:txBody>
      </p:sp>
      <p:sp>
        <p:nvSpPr>
          <p:cNvPr id="3" name="Content Placeholder 2"/>
          <p:cNvSpPr>
            <a:spLocks noGrp="1"/>
          </p:cNvSpPr>
          <p:nvPr>
            <p:ph idx="1"/>
          </p:nvPr>
        </p:nvSpPr>
        <p:spPr>
          <a:xfrm>
            <a:off x="1096995" y="1845734"/>
            <a:ext cx="5911818" cy="4023360"/>
          </a:xfrm>
        </p:spPr>
        <p:txBody>
          <a:bodyPr>
            <a:normAutofit lnSpcReduction="10000"/>
          </a:bodyPr>
          <a:lstStyle/>
          <a:p>
            <a:pPr marL="0" indent="0">
              <a:buNone/>
            </a:pPr>
            <a:r>
              <a:rPr lang="en-US" dirty="0"/>
              <a:t>Identifies the source of goods or services</a:t>
            </a:r>
          </a:p>
          <a:p>
            <a:pPr marL="0" indent="0">
              <a:buNone/>
            </a:pPr>
            <a:r>
              <a:rPr lang="en-US" dirty="0"/>
              <a:t>	- organization/company name</a:t>
            </a:r>
          </a:p>
          <a:p>
            <a:pPr marL="0" indent="0">
              <a:buNone/>
            </a:pPr>
            <a:r>
              <a:rPr lang="en-US" dirty="0"/>
              <a:t>	- product name</a:t>
            </a:r>
          </a:p>
          <a:p>
            <a:pPr marL="0" indent="0">
              <a:buNone/>
            </a:pPr>
            <a:r>
              <a:rPr lang="en-US" dirty="0"/>
              <a:t>	- logo			</a:t>
            </a:r>
          </a:p>
          <a:p>
            <a:pPr marL="0" indent="0">
              <a:buNone/>
            </a:pPr>
            <a:r>
              <a:rPr lang="en-US" dirty="0"/>
              <a:t>	- tagline</a:t>
            </a:r>
          </a:p>
          <a:p>
            <a:pPr marL="0" indent="0">
              <a:buNone/>
            </a:pPr>
            <a:endParaRPr lang="en-US" dirty="0"/>
          </a:p>
          <a:p>
            <a:pPr marL="0" indent="0">
              <a:buNone/>
            </a:pPr>
            <a:r>
              <a:rPr lang="en-US" dirty="0"/>
              <a:t>Public recognition (source, quality, good will)</a:t>
            </a:r>
          </a:p>
          <a:p>
            <a:pPr marL="0" indent="0">
              <a:buNone/>
            </a:pPr>
            <a:endParaRPr lang="en-US" dirty="0"/>
          </a:p>
          <a:p>
            <a:pPr marL="0" indent="0">
              <a:buNone/>
            </a:pPr>
            <a:r>
              <a:rPr lang="en-US" dirty="0"/>
              <a:t>Exclusive right to use your mark in connection with your good/services</a:t>
            </a:r>
          </a:p>
        </p:txBody>
      </p:sp>
      <p:pic>
        <p:nvPicPr>
          <p:cNvPr id="4" name="Picture 3" descr="Registered Trademark Symbol Vector Best Tm - Clip Art Library">
            <a:extLst>
              <a:ext uri="{FF2B5EF4-FFF2-40B4-BE49-F238E27FC236}">
                <a16:creationId xmlns:a16="http://schemas.microsoft.com/office/drawing/2014/main" id="{A9B0A342-8C0D-1B7C-A84E-6B710CC4906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80212" y="2286000"/>
            <a:ext cx="2495550" cy="1828800"/>
          </a:xfrm>
          <a:prstGeom prst="rect">
            <a:avLst/>
          </a:prstGeom>
          <a:noFill/>
          <a:ln>
            <a:noFill/>
          </a:ln>
        </p:spPr>
      </p:pic>
    </p:spTree>
    <p:extLst>
      <p:ext uri="{BB962C8B-B14F-4D97-AF65-F5344CB8AC3E}">
        <p14:creationId xmlns:p14="http://schemas.microsoft.com/office/powerpoint/2010/main" val="264205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Trademarks vs. patents vs. copyrights</a:t>
            </a:r>
          </a:p>
        </p:txBody>
      </p:sp>
      <p:sp>
        <p:nvSpPr>
          <p:cNvPr id="3" name="Content Placeholder 2"/>
          <p:cNvSpPr>
            <a:spLocks noGrp="1"/>
          </p:cNvSpPr>
          <p:nvPr>
            <p:ph idx="1"/>
          </p:nvPr>
        </p:nvSpPr>
        <p:spPr>
          <a:xfrm>
            <a:off x="1096995" y="1864784"/>
            <a:ext cx="5911818" cy="4023360"/>
          </a:xfrm>
        </p:spPr>
        <p:txBody>
          <a:bodyPr>
            <a:normAutofit/>
          </a:bodyPr>
          <a:lstStyle/>
          <a:p>
            <a:pPr marL="0" indent="0">
              <a:buNone/>
            </a:pPr>
            <a:endParaRPr lang="en-US" dirty="0"/>
          </a:p>
          <a:p>
            <a:pPr marL="0" indent="0">
              <a:buNone/>
            </a:pPr>
            <a:r>
              <a:rPr lang="en-US" dirty="0"/>
              <a:t>Patents:</a:t>
            </a:r>
          </a:p>
          <a:p>
            <a:pPr marL="0" indent="0">
              <a:buNone/>
            </a:pPr>
            <a:r>
              <a:rPr lang="en-US" dirty="0"/>
              <a:t>	- ideas and inventions</a:t>
            </a:r>
          </a:p>
          <a:p>
            <a:pPr marL="0" indent="0">
              <a:buNone/>
            </a:pPr>
            <a:r>
              <a:rPr lang="en-US" dirty="0"/>
              <a:t>	</a:t>
            </a:r>
          </a:p>
          <a:p>
            <a:pPr marL="0" indent="0">
              <a:buNone/>
            </a:pPr>
            <a:r>
              <a:rPr lang="en-US" dirty="0"/>
              <a:t>Copyrights:</a:t>
            </a:r>
          </a:p>
          <a:p>
            <a:pPr marL="0" indent="0">
              <a:buNone/>
            </a:pPr>
            <a:r>
              <a:rPr lang="en-US" dirty="0"/>
              <a:t>	- expression of ideas</a:t>
            </a:r>
          </a:p>
          <a:p>
            <a:pPr marL="0" indent="0">
              <a:buNone/>
            </a:pPr>
            <a:r>
              <a:rPr lang="en-US" dirty="0"/>
              <a:t>	- books, movies, art</a:t>
            </a:r>
          </a:p>
          <a:p>
            <a:pPr marL="0" indent="0">
              <a:buNone/>
            </a:pPr>
            <a:endParaRPr lang="en-US" dirty="0"/>
          </a:p>
        </p:txBody>
      </p:sp>
      <p:pic>
        <p:nvPicPr>
          <p:cNvPr id="1028" name="Picture 4" descr="all rights reserved copyright sign - Clip Art Library">
            <a:extLst>
              <a:ext uri="{FF2B5EF4-FFF2-40B4-BE49-F238E27FC236}">
                <a16:creationId xmlns:a16="http://schemas.microsoft.com/office/drawing/2014/main" id="{1A0A6243-2BAE-C04B-7461-EB1BF411A0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3412" y="3352799"/>
            <a:ext cx="2631332" cy="2662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56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1E1FD-1E40-F18D-87B5-3765005355AC}"/>
              </a:ext>
            </a:extLst>
          </p:cNvPr>
          <p:cNvSpPr>
            <a:spLocks noGrp="1"/>
          </p:cNvSpPr>
          <p:nvPr>
            <p:ph type="title"/>
          </p:nvPr>
        </p:nvSpPr>
        <p:spPr/>
        <p:txBody>
          <a:bodyPr/>
          <a:lstStyle/>
          <a:p>
            <a:r>
              <a:rPr lang="en-US" dirty="0"/>
              <a:t>How to protect a trademark?</a:t>
            </a:r>
          </a:p>
        </p:txBody>
      </p:sp>
      <p:sp>
        <p:nvSpPr>
          <p:cNvPr id="3" name="Content Placeholder 2">
            <a:extLst>
              <a:ext uri="{FF2B5EF4-FFF2-40B4-BE49-F238E27FC236}">
                <a16:creationId xmlns:a16="http://schemas.microsoft.com/office/drawing/2014/main" id="{857C9E8B-431E-2E04-2896-ED4274DAC23B}"/>
              </a:ext>
            </a:extLst>
          </p:cNvPr>
          <p:cNvSpPr>
            <a:spLocks noGrp="1"/>
          </p:cNvSpPr>
          <p:nvPr>
            <p:ph idx="1"/>
          </p:nvPr>
        </p:nvSpPr>
        <p:spPr/>
        <p:txBody>
          <a:bodyPr/>
          <a:lstStyle/>
          <a:p>
            <a:pPr marL="0" indent="0">
              <a:buNone/>
            </a:pPr>
            <a:endParaRPr lang="en-US" dirty="0"/>
          </a:p>
          <a:p>
            <a:pPr marL="0" indent="0">
              <a:buNone/>
            </a:pPr>
            <a:r>
              <a:rPr lang="en-US" dirty="0"/>
              <a:t>Registration is not required</a:t>
            </a:r>
          </a:p>
          <a:p>
            <a:pPr marL="0" indent="0">
              <a:buNone/>
            </a:pPr>
            <a:r>
              <a:rPr lang="en-US" dirty="0"/>
              <a:t>	- trademark rights accrue through use</a:t>
            </a:r>
          </a:p>
          <a:p>
            <a:pPr marL="0" indent="0">
              <a:buNone/>
            </a:pPr>
            <a:r>
              <a:rPr lang="en-US" dirty="0"/>
              <a:t>	- rights continue so long as use continues</a:t>
            </a:r>
          </a:p>
          <a:p>
            <a:pPr marL="0" indent="0">
              <a:buNone/>
            </a:pPr>
            <a:r>
              <a:rPr lang="en-US" dirty="0"/>
              <a:t>	- can’t assume no trademark rights in absence of registration</a:t>
            </a:r>
          </a:p>
          <a:p>
            <a:pPr marL="0" indent="0">
              <a:buNone/>
            </a:pPr>
            <a:endParaRPr lang="en-US" dirty="0"/>
          </a:p>
          <a:p>
            <a:pPr marL="0" indent="0">
              <a:buNone/>
            </a:pPr>
            <a:r>
              <a:rPr lang="en-US" dirty="0"/>
              <a:t>But registration is very helpful for enforcement</a:t>
            </a:r>
          </a:p>
          <a:p>
            <a:pPr marL="0" indent="0">
              <a:buNone/>
            </a:pPr>
            <a:r>
              <a:rPr lang="en-US" dirty="0"/>
              <a:t>	- easier, faster, less expensive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2050" name="Picture 2" descr="protective clipart - Clip Art Library">
            <a:extLst>
              <a:ext uri="{FF2B5EF4-FFF2-40B4-BE49-F238E27FC236}">
                <a16:creationId xmlns:a16="http://schemas.microsoft.com/office/drawing/2014/main" id="{6FB5FB3C-5EDA-3DA7-98B8-83D3ECF5E6B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85212" y="1845734"/>
            <a:ext cx="2066064" cy="230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5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 y="5580098"/>
            <a:ext cx="12188810" cy="914399"/>
          </a:xfrm>
        </p:spPr>
        <p:txBody>
          <a:bodyPr anchor="ctr"/>
          <a:lstStyle/>
          <a:p>
            <a:pPr algn="ctr"/>
            <a:br>
              <a:rPr lang="en-US" sz="5400" dirty="0">
                <a:latin typeface="Constantia" panose="02030602050306030303" pitchFamily="18" charset="0"/>
              </a:rPr>
            </a:br>
            <a:endParaRPr lang="en-US" sz="5400" dirty="0">
              <a:latin typeface="Constantia" panose="02030602050306030303" pitchFamily="18" charset="0"/>
            </a:endParaRPr>
          </a:p>
        </p:txBody>
      </p:sp>
      <p:pic>
        <p:nvPicPr>
          <p:cNvPr id="9" name="Picture 8"/>
          <p:cNvPicPr>
            <a:picLocks noChangeAspect="1"/>
          </p:cNvPicPr>
          <p:nvPr/>
        </p:nvPicPr>
        <p:blipFill>
          <a:blip r:embed="rId2"/>
          <a:stretch>
            <a:fillRect/>
          </a:stretch>
        </p:blipFill>
        <p:spPr>
          <a:xfrm>
            <a:off x="3122612" y="-474892"/>
            <a:ext cx="5864860" cy="5864860"/>
          </a:xfrm>
          <a:prstGeom prst="rect">
            <a:avLst/>
          </a:prstGeom>
        </p:spPr>
      </p:pic>
    </p:spTree>
    <p:extLst>
      <p:ext uri="{BB962C8B-B14F-4D97-AF65-F5344CB8AC3E}">
        <p14:creationId xmlns:p14="http://schemas.microsoft.com/office/powerpoint/2010/main" val="75131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A0639-41E0-C725-BC88-E32D3217A209}"/>
              </a:ext>
            </a:extLst>
          </p:cNvPr>
          <p:cNvSpPr>
            <a:spLocks noGrp="1"/>
          </p:cNvSpPr>
          <p:nvPr>
            <p:ph type="title"/>
          </p:nvPr>
        </p:nvSpPr>
        <p:spPr/>
        <p:txBody>
          <a:bodyPr/>
          <a:lstStyle/>
          <a:p>
            <a:r>
              <a:rPr lang="en-US" dirty="0"/>
              <a:t>How does the U protect its marks?</a:t>
            </a:r>
          </a:p>
        </p:txBody>
      </p:sp>
      <p:pic>
        <p:nvPicPr>
          <p:cNvPr id="5" name="Content Placeholder 4">
            <a:extLst>
              <a:ext uri="{FF2B5EF4-FFF2-40B4-BE49-F238E27FC236}">
                <a16:creationId xmlns:a16="http://schemas.microsoft.com/office/drawing/2014/main" id="{4FACCF5C-6017-1FF8-F268-016645DC672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24897" y="1846263"/>
            <a:ext cx="7999356" cy="4022725"/>
          </a:xfrm>
        </p:spPr>
      </p:pic>
    </p:spTree>
    <p:extLst>
      <p:ext uri="{BB962C8B-B14F-4D97-AF65-F5344CB8AC3E}">
        <p14:creationId xmlns:p14="http://schemas.microsoft.com/office/powerpoint/2010/main" val="107787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E76D56-6C00-F5FF-F184-3AF35BB89554}"/>
              </a:ext>
            </a:extLst>
          </p:cNvPr>
          <p:cNvPicPr>
            <a:picLocks noChangeAspect="1"/>
          </p:cNvPicPr>
          <p:nvPr/>
        </p:nvPicPr>
        <p:blipFill>
          <a:blip r:embed="rId2"/>
          <a:stretch>
            <a:fillRect/>
          </a:stretch>
        </p:blipFill>
        <p:spPr>
          <a:xfrm>
            <a:off x="0" y="928643"/>
            <a:ext cx="12188825" cy="5000713"/>
          </a:xfrm>
          <a:prstGeom prst="rect">
            <a:avLst/>
          </a:prstGeom>
        </p:spPr>
      </p:pic>
    </p:spTree>
    <p:extLst>
      <p:ext uri="{BB962C8B-B14F-4D97-AF65-F5344CB8AC3E}">
        <p14:creationId xmlns:p14="http://schemas.microsoft.com/office/powerpoint/2010/main" val="399279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A0C29-897D-75C7-1727-5FF623100835}"/>
              </a:ext>
            </a:extLst>
          </p:cNvPr>
          <p:cNvPicPr>
            <a:picLocks noChangeAspect="1"/>
          </p:cNvPicPr>
          <p:nvPr/>
        </p:nvPicPr>
        <p:blipFill>
          <a:blip r:embed="rId2"/>
          <a:stretch>
            <a:fillRect/>
          </a:stretch>
        </p:blipFill>
        <p:spPr>
          <a:xfrm>
            <a:off x="0" y="202753"/>
            <a:ext cx="12188825" cy="6452494"/>
          </a:xfrm>
          <a:prstGeom prst="rect">
            <a:avLst/>
          </a:prstGeom>
        </p:spPr>
      </p:pic>
    </p:spTree>
    <p:extLst>
      <p:ext uri="{BB962C8B-B14F-4D97-AF65-F5344CB8AC3E}">
        <p14:creationId xmlns:p14="http://schemas.microsoft.com/office/powerpoint/2010/main" val="136425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C2585F-3373-43F8-1423-9696A84145D5}"/>
              </a:ext>
            </a:extLst>
          </p:cNvPr>
          <p:cNvPicPr>
            <a:picLocks noChangeAspect="1"/>
          </p:cNvPicPr>
          <p:nvPr/>
        </p:nvPicPr>
        <p:blipFill>
          <a:blip r:embed="rId2"/>
          <a:stretch>
            <a:fillRect/>
          </a:stretch>
        </p:blipFill>
        <p:spPr>
          <a:xfrm>
            <a:off x="0" y="370144"/>
            <a:ext cx="12188825" cy="6117712"/>
          </a:xfrm>
          <a:prstGeom prst="rect">
            <a:avLst/>
          </a:prstGeom>
        </p:spPr>
      </p:pic>
    </p:spTree>
    <p:extLst>
      <p:ext uri="{BB962C8B-B14F-4D97-AF65-F5344CB8AC3E}">
        <p14:creationId xmlns:p14="http://schemas.microsoft.com/office/powerpoint/2010/main" val="263078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28171-A453-80F9-7A01-98870AA91814}"/>
              </a:ext>
            </a:extLst>
          </p:cNvPr>
          <p:cNvPicPr>
            <a:picLocks noChangeAspect="1"/>
          </p:cNvPicPr>
          <p:nvPr/>
        </p:nvPicPr>
        <p:blipFill>
          <a:blip r:embed="rId2"/>
          <a:stretch>
            <a:fillRect/>
          </a:stretch>
        </p:blipFill>
        <p:spPr>
          <a:xfrm>
            <a:off x="0" y="818987"/>
            <a:ext cx="12188825" cy="5220025"/>
          </a:xfrm>
          <a:prstGeom prst="rect">
            <a:avLst/>
          </a:prstGeom>
        </p:spPr>
      </p:pic>
    </p:spTree>
    <p:extLst>
      <p:ext uri="{BB962C8B-B14F-4D97-AF65-F5344CB8AC3E}">
        <p14:creationId xmlns:p14="http://schemas.microsoft.com/office/powerpoint/2010/main" val="292214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 y="5345264"/>
            <a:ext cx="12188810" cy="914399"/>
          </a:xfrm>
        </p:spPr>
        <p:txBody>
          <a:bodyPr anchor="ctr"/>
          <a:lstStyle/>
          <a:p>
            <a:pPr algn="ctr"/>
            <a:r>
              <a:rPr lang="en-US" sz="5400" dirty="0">
                <a:latin typeface="Constantia" panose="02030602050306030303" pitchFamily="18" charset="0"/>
              </a:rPr>
              <a:t>Hot Topics in Higher Education</a:t>
            </a:r>
          </a:p>
        </p:txBody>
      </p:sp>
      <p:sp>
        <p:nvSpPr>
          <p:cNvPr id="4" name="Picture Placeholder 3"/>
          <p:cNvSpPr>
            <a:spLocks noGrp="1"/>
          </p:cNvSpPr>
          <p:nvPr>
            <p:ph type="pic" idx="1"/>
          </p:nvPr>
        </p:nvSpPr>
        <p:spPr/>
      </p:sp>
      <p:sp>
        <p:nvSpPr>
          <p:cNvPr id="5" name="TextBox 4"/>
          <p:cNvSpPr txBox="1"/>
          <p:nvPr/>
        </p:nvSpPr>
        <p:spPr>
          <a:xfrm>
            <a:off x="0" y="6214958"/>
            <a:ext cx="12188809" cy="523220"/>
          </a:xfrm>
          <a:prstGeom prst="rect">
            <a:avLst/>
          </a:prstGeom>
          <a:noFill/>
        </p:spPr>
        <p:txBody>
          <a:bodyPr wrap="square" rtlCol="0">
            <a:spAutoFit/>
          </a:bodyPr>
          <a:lstStyle>
            <a:defPPr>
              <a:defRPr lang="en-US"/>
            </a:defPPr>
          </a:lstStyle>
          <a:p>
            <a:pPr algn="ctr"/>
            <a:r>
              <a:rPr lang="en-US" sz="2800" dirty="0">
                <a:solidFill>
                  <a:schemeClr val="bg1"/>
                </a:solidFill>
                <a:latin typeface="Constantia" panose="02030602050306030303" pitchFamily="18" charset="0"/>
              </a:rPr>
              <a:t>Phyllis Vetter</a:t>
            </a:r>
          </a:p>
        </p:txBody>
      </p:sp>
      <p:pic>
        <p:nvPicPr>
          <p:cNvPr id="9" name="Picture 8"/>
          <p:cNvPicPr>
            <a:picLocks noChangeAspect="1"/>
          </p:cNvPicPr>
          <p:nvPr/>
        </p:nvPicPr>
        <p:blipFill>
          <a:blip r:embed="rId2"/>
          <a:stretch>
            <a:fillRect/>
          </a:stretch>
        </p:blipFill>
        <p:spPr>
          <a:xfrm>
            <a:off x="3122612" y="-474892"/>
            <a:ext cx="5864860" cy="5864860"/>
          </a:xfrm>
          <a:prstGeom prst="rect">
            <a:avLst/>
          </a:prstGeom>
        </p:spPr>
      </p:pic>
    </p:spTree>
    <p:extLst>
      <p:ext uri="{BB962C8B-B14F-4D97-AF65-F5344CB8AC3E}">
        <p14:creationId xmlns:p14="http://schemas.microsoft.com/office/powerpoint/2010/main" val="392110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E16AD2-477A-D054-DF1A-4709A2B72C9A}"/>
              </a:ext>
            </a:extLst>
          </p:cNvPr>
          <p:cNvPicPr>
            <a:picLocks noChangeAspect="1"/>
          </p:cNvPicPr>
          <p:nvPr/>
        </p:nvPicPr>
        <p:blipFill>
          <a:blip r:embed="rId2"/>
          <a:stretch>
            <a:fillRect/>
          </a:stretch>
        </p:blipFill>
        <p:spPr>
          <a:xfrm>
            <a:off x="0" y="837708"/>
            <a:ext cx="12188825" cy="5182583"/>
          </a:xfrm>
          <a:prstGeom prst="rect">
            <a:avLst/>
          </a:prstGeom>
        </p:spPr>
      </p:pic>
    </p:spTree>
    <p:extLst>
      <p:ext uri="{BB962C8B-B14F-4D97-AF65-F5344CB8AC3E}">
        <p14:creationId xmlns:p14="http://schemas.microsoft.com/office/powerpoint/2010/main" val="22436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D8C5C-F7A6-B954-5564-BF095C5B6047}"/>
              </a:ext>
            </a:extLst>
          </p:cNvPr>
          <p:cNvPicPr>
            <a:picLocks noChangeAspect="1"/>
          </p:cNvPicPr>
          <p:nvPr/>
        </p:nvPicPr>
        <p:blipFill>
          <a:blip r:embed="rId2"/>
          <a:stretch>
            <a:fillRect/>
          </a:stretch>
        </p:blipFill>
        <p:spPr>
          <a:xfrm>
            <a:off x="34434" y="0"/>
            <a:ext cx="12119956" cy="6858000"/>
          </a:xfrm>
          <a:prstGeom prst="rect">
            <a:avLst/>
          </a:prstGeom>
        </p:spPr>
      </p:pic>
    </p:spTree>
    <p:extLst>
      <p:ext uri="{BB962C8B-B14F-4D97-AF65-F5344CB8AC3E}">
        <p14:creationId xmlns:p14="http://schemas.microsoft.com/office/powerpoint/2010/main" val="49507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A60FE1-E8E8-FBA6-41BD-F631D1322D59}"/>
              </a:ext>
            </a:extLst>
          </p:cNvPr>
          <p:cNvPicPr>
            <a:picLocks noChangeAspect="1"/>
          </p:cNvPicPr>
          <p:nvPr/>
        </p:nvPicPr>
        <p:blipFill>
          <a:blip r:embed="rId2"/>
          <a:stretch>
            <a:fillRect/>
          </a:stretch>
        </p:blipFill>
        <p:spPr>
          <a:xfrm>
            <a:off x="99704" y="358617"/>
            <a:ext cx="11989416" cy="6140766"/>
          </a:xfrm>
          <a:prstGeom prst="rect">
            <a:avLst/>
          </a:prstGeom>
        </p:spPr>
      </p:pic>
    </p:spTree>
    <p:extLst>
      <p:ext uri="{BB962C8B-B14F-4D97-AF65-F5344CB8AC3E}">
        <p14:creationId xmlns:p14="http://schemas.microsoft.com/office/powerpoint/2010/main" val="392892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avoid trademark infringement?</a:t>
            </a:r>
          </a:p>
        </p:txBody>
      </p:sp>
      <p:sp>
        <p:nvSpPr>
          <p:cNvPr id="3" name="Content Placeholder 2"/>
          <p:cNvSpPr>
            <a:spLocks noGrp="1"/>
          </p:cNvSpPr>
          <p:nvPr>
            <p:ph idx="1"/>
          </p:nvPr>
        </p:nvSpPr>
        <p:spPr>
          <a:xfrm>
            <a:off x="1096995" y="1845734"/>
            <a:ext cx="5911818" cy="4023360"/>
          </a:xfrm>
        </p:spPr>
        <p:txBody>
          <a:bodyPr>
            <a:normAutofit fontScale="77500" lnSpcReduction="20000"/>
          </a:bodyPr>
          <a:lstStyle/>
          <a:p>
            <a:pPr marL="0" indent="0">
              <a:buNone/>
            </a:pPr>
            <a:endParaRPr lang="en-US" dirty="0"/>
          </a:p>
          <a:p>
            <a:pPr marL="0" indent="0">
              <a:buNone/>
            </a:pPr>
            <a:r>
              <a:rPr lang="en-US" dirty="0"/>
              <a:t>What is infringement?</a:t>
            </a:r>
          </a:p>
          <a:p>
            <a:pPr marL="0" indent="0">
              <a:buNone/>
            </a:pPr>
            <a:r>
              <a:rPr lang="en-US" dirty="0"/>
              <a:t>	- Likelihood of confusion between two marks</a:t>
            </a:r>
          </a:p>
          <a:p>
            <a:pPr marL="0" indent="0">
              <a:buNone/>
            </a:pPr>
            <a:endParaRPr lang="en-US" dirty="0"/>
          </a:p>
          <a:p>
            <a:pPr marL="0" indent="0">
              <a:buNone/>
            </a:pPr>
            <a:r>
              <a:rPr lang="en-US" dirty="0"/>
              <a:t>Remember:</a:t>
            </a:r>
          </a:p>
          <a:p>
            <a:pPr marL="0" indent="0">
              <a:buNone/>
            </a:pPr>
            <a:r>
              <a:rPr lang="en-US" dirty="0"/>
              <a:t>	- even non-identical marks can infringe</a:t>
            </a:r>
          </a:p>
          <a:p>
            <a:pPr marL="0" indent="0">
              <a:buNone/>
            </a:pPr>
            <a:r>
              <a:rPr lang="en-US" dirty="0"/>
              <a:t>	- trademarks might not be registered</a:t>
            </a:r>
          </a:p>
          <a:p>
            <a:pPr marL="0" indent="0">
              <a:buNone/>
            </a:pPr>
            <a:endParaRPr lang="en-US" dirty="0"/>
          </a:p>
          <a:p>
            <a:pPr marL="0" indent="0">
              <a:buNone/>
            </a:pPr>
            <a:r>
              <a:rPr lang="en-US" dirty="0"/>
              <a:t>Check with OGC:</a:t>
            </a:r>
          </a:p>
          <a:p>
            <a:pPr marL="0" indent="0">
              <a:buNone/>
            </a:pPr>
            <a:r>
              <a:rPr lang="en-US" dirty="0"/>
              <a:t>	- before naming a product or service</a:t>
            </a:r>
          </a:p>
          <a:p>
            <a:pPr marL="0" indent="0">
              <a:buNone/>
            </a:pPr>
            <a:r>
              <a:rPr lang="en-US" dirty="0"/>
              <a:t>	- before using third-party trademarks</a:t>
            </a:r>
          </a:p>
          <a:p>
            <a:pPr marL="0" indent="0">
              <a:buNone/>
            </a:pPr>
            <a:r>
              <a:rPr lang="en-US" dirty="0"/>
              <a:t>	- get permission</a:t>
            </a:r>
          </a:p>
          <a:p>
            <a:pPr marL="0" indent="0">
              <a:buNone/>
            </a:pPr>
            <a:endParaRPr lang="en-US" dirty="0"/>
          </a:p>
        </p:txBody>
      </p:sp>
      <p:pic>
        <p:nvPicPr>
          <p:cNvPr id="4" name="Picture 2" descr="please do not steal - Clip Art Library">
            <a:extLst>
              <a:ext uri="{FF2B5EF4-FFF2-40B4-BE49-F238E27FC236}">
                <a16:creationId xmlns:a16="http://schemas.microsoft.com/office/drawing/2014/main" id="{1137683F-09D3-E93F-497A-F2AF487C3C2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6412" y="2590800"/>
            <a:ext cx="4572395" cy="228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25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5383F-2625-82A4-FD24-BD38D72BAEE4}"/>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87980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 y="5580098"/>
            <a:ext cx="12188810" cy="914399"/>
          </a:xfrm>
        </p:spPr>
        <p:txBody>
          <a:bodyPr anchor="ctr"/>
          <a:lstStyle/>
          <a:p>
            <a:pPr algn="ctr"/>
            <a:r>
              <a:rPr lang="en-US" sz="5400" dirty="0">
                <a:latin typeface="Constantia" panose="02030602050306030303" pitchFamily="18" charset="0"/>
              </a:rPr>
              <a:t>Contracts: Key Considerations</a:t>
            </a:r>
            <a:br>
              <a:rPr lang="en-US" sz="5400" dirty="0">
                <a:latin typeface="Constantia" panose="02030602050306030303" pitchFamily="18" charset="0"/>
              </a:rPr>
            </a:br>
            <a:endParaRPr lang="en-US" sz="5400" dirty="0">
              <a:latin typeface="Constantia" panose="02030602050306030303" pitchFamily="18" charset="0"/>
            </a:endParaRPr>
          </a:p>
        </p:txBody>
      </p:sp>
      <p:sp>
        <p:nvSpPr>
          <p:cNvPr id="4" name="Picture Placeholder 3"/>
          <p:cNvSpPr>
            <a:spLocks noGrp="1"/>
          </p:cNvSpPr>
          <p:nvPr>
            <p:ph type="pic" idx="1"/>
          </p:nvPr>
        </p:nvSpPr>
        <p:spPr/>
      </p:sp>
      <p:sp>
        <p:nvSpPr>
          <p:cNvPr id="5" name="TextBox 4"/>
          <p:cNvSpPr txBox="1"/>
          <p:nvPr/>
        </p:nvSpPr>
        <p:spPr>
          <a:xfrm>
            <a:off x="0" y="6214958"/>
            <a:ext cx="12188809" cy="523220"/>
          </a:xfrm>
          <a:prstGeom prst="rect">
            <a:avLst/>
          </a:prstGeom>
          <a:noFill/>
        </p:spPr>
        <p:txBody>
          <a:bodyPr wrap="square" rtlCol="0">
            <a:spAutoFit/>
          </a:bodyPr>
          <a:lstStyle>
            <a:defPPr>
              <a:defRPr lang="en-US"/>
            </a:defPPr>
          </a:lstStyle>
          <a:p>
            <a:pPr algn="ctr"/>
            <a:r>
              <a:rPr lang="en-US" sz="2800" dirty="0">
                <a:solidFill>
                  <a:schemeClr val="bg1"/>
                </a:solidFill>
                <a:latin typeface="Constantia" panose="02030602050306030303" pitchFamily="18" charset="0"/>
              </a:rPr>
              <a:t>Brian Watts</a:t>
            </a:r>
          </a:p>
        </p:txBody>
      </p:sp>
      <p:pic>
        <p:nvPicPr>
          <p:cNvPr id="9" name="Picture 8"/>
          <p:cNvPicPr>
            <a:picLocks noChangeAspect="1"/>
          </p:cNvPicPr>
          <p:nvPr/>
        </p:nvPicPr>
        <p:blipFill>
          <a:blip r:embed="rId2"/>
          <a:stretch>
            <a:fillRect/>
          </a:stretch>
        </p:blipFill>
        <p:spPr>
          <a:xfrm>
            <a:off x="3122612" y="-474892"/>
            <a:ext cx="5864860" cy="5864860"/>
          </a:xfrm>
          <a:prstGeom prst="rect">
            <a:avLst/>
          </a:prstGeom>
        </p:spPr>
      </p:pic>
    </p:spTree>
    <p:extLst>
      <p:ext uri="{BB962C8B-B14F-4D97-AF65-F5344CB8AC3E}">
        <p14:creationId xmlns:p14="http://schemas.microsoft.com/office/powerpoint/2010/main" val="50510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contract?</a:t>
            </a:r>
          </a:p>
        </p:txBody>
      </p:sp>
      <p:sp>
        <p:nvSpPr>
          <p:cNvPr id="3" name="Content Placeholder 2"/>
          <p:cNvSpPr>
            <a:spLocks noGrp="1"/>
          </p:cNvSpPr>
          <p:nvPr>
            <p:ph idx="1"/>
          </p:nvPr>
        </p:nvSpPr>
        <p:spPr>
          <a:xfrm>
            <a:off x="1096995" y="1845734"/>
            <a:ext cx="5911818" cy="4023360"/>
          </a:xfrm>
        </p:spPr>
        <p:txBody>
          <a:bodyPr>
            <a:normAutofit/>
          </a:bodyPr>
          <a:lstStyle/>
          <a:p>
            <a:r>
              <a:rPr lang="en-US" sz="3200" i="1" dirty="0"/>
              <a:t>A rose by any other name would smell as sweet.</a:t>
            </a:r>
          </a:p>
          <a:p>
            <a:r>
              <a:rPr lang="en-US" dirty="0"/>
              <a:t>Memorandum of Understanding</a:t>
            </a:r>
          </a:p>
          <a:p>
            <a:r>
              <a:rPr lang="en-US" dirty="0"/>
              <a:t>License</a:t>
            </a:r>
          </a:p>
          <a:p>
            <a:r>
              <a:rPr lang="en-US" dirty="0"/>
              <a:t>Statement of Work</a:t>
            </a:r>
          </a:p>
          <a:p>
            <a:r>
              <a:rPr lang="en-US" dirty="0"/>
              <a:t>Quotation</a:t>
            </a:r>
          </a:p>
          <a:p>
            <a:r>
              <a:rPr lang="en-US" dirty="0"/>
              <a:t>Titles do not matter. </a:t>
            </a:r>
            <a:r>
              <a:rPr lang="en-US" b="1" i="1" dirty="0"/>
              <a:t>Substance matters.</a:t>
            </a:r>
          </a:p>
          <a:p>
            <a:r>
              <a:rPr lang="en-US" dirty="0"/>
              <a:t>Policy 3-004 applies to “Official Documents” </a:t>
            </a:r>
          </a:p>
          <a:p>
            <a:endParaRPr lang="en-US" dirty="0"/>
          </a:p>
        </p:txBody>
      </p:sp>
      <p:pic>
        <p:nvPicPr>
          <p:cNvPr id="5" name="Picture 4" descr="A bouquet of colorful flowers&#10;&#10;Description automatically generated with medium confidence">
            <a:extLst>
              <a:ext uri="{FF2B5EF4-FFF2-40B4-BE49-F238E27FC236}">
                <a16:creationId xmlns:a16="http://schemas.microsoft.com/office/drawing/2014/main" id="{6A3FEA81-C723-2484-473B-15B6955F70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95150" y="2066714"/>
            <a:ext cx="3857625" cy="3581400"/>
          </a:xfrm>
          <a:prstGeom prst="rect">
            <a:avLst/>
          </a:prstGeom>
        </p:spPr>
      </p:pic>
    </p:spTree>
    <p:extLst>
      <p:ext uri="{BB962C8B-B14F-4D97-AF65-F5344CB8AC3E}">
        <p14:creationId xmlns:p14="http://schemas.microsoft.com/office/powerpoint/2010/main" val="286449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980E904-A7C8-CB43-961A-1C253A6DD6B7}"/>
              </a:ext>
            </a:extLst>
          </p:cNvPr>
          <p:cNvGrpSpPr/>
          <p:nvPr/>
        </p:nvGrpSpPr>
        <p:grpSpPr>
          <a:xfrm>
            <a:off x="1370012" y="180429"/>
            <a:ext cx="9067800" cy="6045200"/>
            <a:chOff x="2170112" y="762000"/>
            <a:chExt cx="7848600" cy="5232400"/>
          </a:xfrm>
        </p:grpSpPr>
        <p:pic>
          <p:nvPicPr>
            <p:cNvPr id="3" name="Picture 2" descr="A picture containing sky, outdoor, road, sport&#10;&#10;Description automatically generated">
              <a:extLst>
                <a:ext uri="{FF2B5EF4-FFF2-40B4-BE49-F238E27FC236}">
                  <a16:creationId xmlns:a16="http://schemas.microsoft.com/office/drawing/2014/main" id="{528D96B9-604E-20DD-FE33-6F89FB80A9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0112" y="762000"/>
              <a:ext cx="7848600" cy="5232400"/>
            </a:xfrm>
            <a:prstGeom prst="rect">
              <a:avLst/>
            </a:prstGeom>
          </p:spPr>
        </p:pic>
        <p:sp>
          <p:nvSpPr>
            <p:cNvPr id="4" name="TextBox 3">
              <a:extLst>
                <a:ext uri="{FF2B5EF4-FFF2-40B4-BE49-F238E27FC236}">
                  <a16:creationId xmlns:a16="http://schemas.microsoft.com/office/drawing/2014/main" id="{0107C1E3-C3E2-F443-E35B-8378D84E9F99}"/>
                </a:ext>
              </a:extLst>
            </p:cNvPr>
            <p:cNvSpPr txBox="1"/>
            <p:nvPr/>
          </p:nvSpPr>
          <p:spPr>
            <a:xfrm>
              <a:off x="2302021" y="3573788"/>
              <a:ext cx="4807739" cy="2104519"/>
            </a:xfrm>
            <a:prstGeom prst="rect">
              <a:avLst/>
            </a:prstGeom>
            <a:noFill/>
          </p:spPr>
          <p:txBody>
            <a:bodyPr wrap="square" rtlCol="0">
              <a:spAutoFit/>
            </a:bodyPr>
            <a:lstStyle/>
            <a:p>
              <a:r>
                <a:rPr lang="en-US" sz="3200" b="1" dirty="0"/>
                <a:t>Avoid false starts!</a:t>
              </a:r>
            </a:p>
            <a:p>
              <a:endParaRPr lang="en-US" dirty="0"/>
            </a:p>
            <a:p>
              <a:r>
                <a:rPr lang="en-US" dirty="0"/>
                <a:t>Be mindful when interacting with vendors.</a:t>
              </a:r>
            </a:p>
            <a:p>
              <a:r>
                <a:rPr lang="en-US" dirty="0"/>
                <a:t>Coordinate with Purchasing.</a:t>
              </a:r>
            </a:p>
            <a:p>
              <a:r>
                <a:rPr lang="en-US" dirty="0"/>
                <a:t>When in doubt, ask.</a:t>
              </a:r>
            </a:p>
            <a:p>
              <a:endParaRPr lang="en-US" dirty="0"/>
            </a:p>
          </p:txBody>
        </p:sp>
      </p:grpSp>
      <p:sp>
        <p:nvSpPr>
          <p:cNvPr id="6" name="TextBox 5">
            <a:extLst>
              <a:ext uri="{FF2B5EF4-FFF2-40B4-BE49-F238E27FC236}">
                <a16:creationId xmlns:a16="http://schemas.microsoft.com/office/drawing/2014/main" id="{F66D3FA0-B5CC-645A-B513-95E1E2DBB7C4}"/>
              </a:ext>
            </a:extLst>
          </p:cNvPr>
          <p:cNvSpPr txBox="1"/>
          <p:nvPr/>
        </p:nvSpPr>
        <p:spPr>
          <a:xfrm>
            <a:off x="10743136" y="6098671"/>
            <a:ext cx="1447800" cy="253916"/>
          </a:xfrm>
          <a:prstGeom prst="rect">
            <a:avLst/>
          </a:prstGeom>
          <a:noFill/>
        </p:spPr>
        <p:txBody>
          <a:bodyPr wrap="square" rtlCol="0" anchor="ctr">
            <a:spAutoFit/>
          </a:bodyPr>
          <a:lstStyle/>
          <a:p>
            <a:r>
              <a:rPr lang="en-US" sz="1050" dirty="0"/>
              <a:t>Image: Freepik.com</a:t>
            </a:r>
          </a:p>
        </p:txBody>
      </p:sp>
    </p:spTree>
    <p:extLst>
      <p:ext uri="{BB962C8B-B14F-4D97-AF65-F5344CB8AC3E}">
        <p14:creationId xmlns:p14="http://schemas.microsoft.com/office/powerpoint/2010/main" val="371992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6D3FA0-B5CC-645A-B513-95E1E2DBB7C4}"/>
              </a:ext>
            </a:extLst>
          </p:cNvPr>
          <p:cNvSpPr txBox="1"/>
          <p:nvPr/>
        </p:nvSpPr>
        <p:spPr>
          <a:xfrm>
            <a:off x="10437812" y="5390101"/>
            <a:ext cx="1447800" cy="253916"/>
          </a:xfrm>
          <a:prstGeom prst="rect">
            <a:avLst/>
          </a:prstGeom>
          <a:noFill/>
        </p:spPr>
        <p:txBody>
          <a:bodyPr wrap="square" rtlCol="0" anchor="ctr">
            <a:spAutoFit/>
          </a:bodyPr>
          <a:lstStyle/>
          <a:p>
            <a:r>
              <a:rPr lang="en-US" sz="1050" dirty="0"/>
              <a:t>Image: Freepik.com</a:t>
            </a:r>
          </a:p>
        </p:txBody>
      </p:sp>
      <p:pic>
        <p:nvPicPr>
          <p:cNvPr id="7" name="Picture 6" descr="A computer and a book on a table&#10;&#10;Description automatically generated with medium confidence">
            <a:extLst>
              <a:ext uri="{FF2B5EF4-FFF2-40B4-BE49-F238E27FC236}">
                <a16:creationId xmlns:a16="http://schemas.microsoft.com/office/drawing/2014/main" id="{4F82D9BD-3B0E-6136-AD1E-278C0AE65F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2412" y="1213983"/>
            <a:ext cx="6257294" cy="4176118"/>
          </a:xfrm>
          <a:prstGeom prst="rect">
            <a:avLst/>
          </a:prstGeom>
        </p:spPr>
      </p:pic>
      <p:sp>
        <p:nvSpPr>
          <p:cNvPr id="8" name="TextBox 7">
            <a:extLst>
              <a:ext uri="{FF2B5EF4-FFF2-40B4-BE49-F238E27FC236}">
                <a16:creationId xmlns:a16="http://schemas.microsoft.com/office/drawing/2014/main" id="{FFD215AD-EB2C-75D3-1D4A-E57CEEFF838F}"/>
              </a:ext>
            </a:extLst>
          </p:cNvPr>
          <p:cNvSpPr txBox="1"/>
          <p:nvPr/>
        </p:nvSpPr>
        <p:spPr>
          <a:xfrm>
            <a:off x="455612" y="1213983"/>
            <a:ext cx="4724400" cy="4154984"/>
          </a:xfrm>
          <a:prstGeom prst="rect">
            <a:avLst/>
          </a:prstGeom>
          <a:noFill/>
        </p:spPr>
        <p:txBody>
          <a:bodyPr wrap="square" rtlCol="0">
            <a:spAutoFit/>
          </a:bodyPr>
          <a:lstStyle/>
          <a:p>
            <a:r>
              <a:rPr lang="en-US" u="sng" dirty="0"/>
              <a:t>Finalizing a contract is a team effort.</a:t>
            </a:r>
          </a:p>
          <a:p>
            <a:endParaRPr lang="en-US" dirty="0"/>
          </a:p>
          <a:p>
            <a:pPr marL="342900" indent="-342900">
              <a:buFont typeface="Arial" panose="020B0604020202020204" pitchFamily="34" charset="0"/>
              <a:buChar char="•"/>
            </a:pPr>
            <a:r>
              <a:rPr lang="en-US" dirty="0"/>
              <a:t>Compliance with procurement process requirements.</a:t>
            </a:r>
          </a:p>
          <a:p>
            <a:pPr marL="342900" indent="-342900">
              <a:buFont typeface="Arial" panose="020B0604020202020204" pitchFamily="34" charset="0"/>
              <a:buChar char="•"/>
            </a:pPr>
            <a:r>
              <a:rPr lang="en-US" dirty="0"/>
              <a:t>Negotiation of key business/operational terms and conditions.</a:t>
            </a:r>
          </a:p>
          <a:p>
            <a:pPr marL="342900" indent="-342900">
              <a:buFont typeface="Arial" panose="020B0604020202020204" pitchFamily="34" charset="0"/>
              <a:buChar char="•"/>
            </a:pPr>
            <a:r>
              <a:rPr lang="en-US" dirty="0"/>
              <a:t>Ancillary reviews</a:t>
            </a:r>
          </a:p>
          <a:p>
            <a:pPr marL="952393" lvl="1" indent="-342900">
              <a:buFont typeface="Arial" panose="020B0604020202020204" pitchFamily="34" charset="0"/>
              <a:buChar char="•"/>
            </a:pPr>
            <a:r>
              <a:rPr lang="en-US" dirty="0"/>
              <a:t>Information Security</a:t>
            </a:r>
          </a:p>
          <a:p>
            <a:pPr marL="952393" lvl="1" indent="-342900">
              <a:buFont typeface="Arial" panose="020B0604020202020204" pitchFamily="34" charset="0"/>
              <a:buChar char="•"/>
            </a:pPr>
            <a:r>
              <a:rPr lang="en-US" dirty="0"/>
              <a:t>HIPAA Considerations</a:t>
            </a:r>
          </a:p>
          <a:p>
            <a:pPr marL="952393" lvl="1" indent="-342900">
              <a:buFont typeface="Arial" panose="020B0604020202020204" pitchFamily="34" charset="0"/>
              <a:buChar char="•"/>
            </a:pPr>
            <a:r>
              <a:rPr lang="en-US" dirty="0"/>
              <a:t>Risk Management</a:t>
            </a:r>
          </a:p>
        </p:txBody>
      </p:sp>
    </p:spTree>
    <p:extLst>
      <p:ext uri="{BB962C8B-B14F-4D97-AF65-F5344CB8AC3E}">
        <p14:creationId xmlns:p14="http://schemas.microsoft.com/office/powerpoint/2010/main" val="39027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DA7B7AD0-DB5D-B7B1-AEB3-49AED34136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012" y="152400"/>
            <a:ext cx="5943600" cy="5943600"/>
          </a:xfrm>
          <a:prstGeom prst="rect">
            <a:avLst/>
          </a:prstGeom>
        </p:spPr>
      </p:pic>
      <p:sp>
        <p:nvSpPr>
          <p:cNvPr id="9" name="TextBox 8">
            <a:extLst>
              <a:ext uri="{FF2B5EF4-FFF2-40B4-BE49-F238E27FC236}">
                <a16:creationId xmlns:a16="http://schemas.microsoft.com/office/drawing/2014/main" id="{5837518A-D47C-42DC-0920-9A25BC557CA1}"/>
              </a:ext>
            </a:extLst>
          </p:cNvPr>
          <p:cNvSpPr txBox="1"/>
          <p:nvPr/>
        </p:nvSpPr>
        <p:spPr>
          <a:xfrm>
            <a:off x="684212" y="2895600"/>
            <a:ext cx="5029200" cy="1938992"/>
          </a:xfrm>
          <a:prstGeom prst="rect">
            <a:avLst/>
          </a:prstGeom>
          <a:noFill/>
        </p:spPr>
        <p:txBody>
          <a:bodyPr wrap="square" rtlCol="0">
            <a:spAutoFit/>
          </a:bodyPr>
          <a:lstStyle/>
          <a:p>
            <a:pPr algn="ctr"/>
            <a:r>
              <a:rPr lang="en-US" dirty="0"/>
              <a:t>The Office of General Counsel provides legal advice to the University of Utah. </a:t>
            </a:r>
          </a:p>
          <a:p>
            <a:pPr algn="ctr"/>
            <a:endParaRPr lang="en-US" dirty="0"/>
          </a:p>
          <a:p>
            <a:pPr algn="ctr"/>
            <a:r>
              <a:rPr lang="en-US" dirty="0"/>
              <a:t>This includes advising on contract development and negotiation.</a:t>
            </a:r>
          </a:p>
        </p:txBody>
      </p:sp>
      <p:sp>
        <p:nvSpPr>
          <p:cNvPr id="10" name="TextBox 9">
            <a:extLst>
              <a:ext uri="{FF2B5EF4-FFF2-40B4-BE49-F238E27FC236}">
                <a16:creationId xmlns:a16="http://schemas.microsoft.com/office/drawing/2014/main" id="{BBA3566F-107C-7C35-0B7E-D79DF3E0B75B}"/>
              </a:ext>
            </a:extLst>
          </p:cNvPr>
          <p:cNvSpPr txBox="1"/>
          <p:nvPr/>
        </p:nvSpPr>
        <p:spPr>
          <a:xfrm>
            <a:off x="6188999" y="747204"/>
            <a:ext cx="6018213" cy="461665"/>
          </a:xfrm>
          <a:prstGeom prst="rect">
            <a:avLst/>
          </a:prstGeom>
          <a:noFill/>
        </p:spPr>
        <p:txBody>
          <a:bodyPr wrap="square" rtlCol="0">
            <a:spAutoFit/>
          </a:bodyPr>
          <a:lstStyle/>
          <a:p>
            <a:pPr algn="ctr"/>
            <a:r>
              <a:rPr lang="en-US" u="sng" dirty="0"/>
              <a:t>What to expect</a:t>
            </a:r>
          </a:p>
        </p:txBody>
      </p:sp>
      <p:sp>
        <p:nvSpPr>
          <p:cNvPr id="11" name="TextBox 10">
            <a:extLst>
              <a:ext uri="{FF2B5EF4-FFF2-40B4-BE49-F238E27FC236}">
                <a16:creationId xmlns:a16="http://schemas.microsoft.com/office/drawing/2014/main" id="{358F0742-0379-3EE3-7652-501AC76A92CB}"/>
              </a:ext>
            </a:extLst>
          </p:cNvPr>
          <p:cNvSpPr txBox="1"/>
          <p:nvPr/>
        </p:nvSpPr>
        <p:spPr>
          <a:xfrm>
            <a:off x="6759704" y="1524000"/>
            <a:ext cx="4876801"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t>Development or review of contract language.</a:t>
            </a:r>
          </a:p>
          <a:p>
            <a:endParaRPr lang="en-US" sz="1600" dirty="0"/>
          </a:p>
          <a:p>
            <a:pPr marL="895243" lvl="1" indent="-285750">
              <a:buFont typeface="Wingdings" panose="05000000000000000000" pitchFamily="2" charset="2"/>
              <a:buChar char="ü"/>
            </a:pPr>
            <a:r>
              <a:rPr lang="en-US" sz="1600" dirty="0"/>
              <a:t>Operating units should take the lead on operational and business terms.</a:t>
            </a:r>
          </a:p>
          <a:p>
            <a:pPr marL="895243" lvl="1" indent="-285750">
              <a:buFont typeface="Wingdings" panose="05000000000000000000" pitchFamily="2" charset="2"/>
              <a:buChar char="ü"/>
            </a:pPr>
            <a:endParaRPr lang="en-US" sz="1600" dirty="0"/>
          </a:p>
          <a:p>
            <a:pPr marL="285750" indent="-285750">
              <a:buFont typeface="Arial" panose="020B0604020202020204" pitchFamily="34" charset="0"/>
              <a:buChar char="•"/>
            </a:pPr>
            <a:r>
              <a:rPr lang="en-US" sz="1600" dirty="0"/>
              <a:t>Direct advice to the University operating unit.</a:t>
            </a:r>
          </a:p>
          <a:p>
            <a:endParaRPr lang="en-US" sz="1600" dirty="0"/>
          </a:p>
          <a:p>
            <a:pPr marL="895243" lvl="1" indent="-285750">
              <a:buFont typeface="Wingdings" panose="05000000000000000000" pitchFamily="2" charset="2"/>
              <a:buChar char="ü"/>
            </a:pPr>
            <a:r>
              <a:rPr lang="en-US" sz="1600" dirty="0"/>
              <a:t>Professional ethics obligations limit our ability to interact directly with third parties.</a:t>
            </a:r>
          </a:p>
          <a:p>
            <a:pPr marL="895243" lvl="1" indent="-285750">
              <a:buFont typeface="Wingdings" panose="05000000000000000000" pitchFamily="2" charset="2"/>
              <a:buChar char="ü"/>
            </a:pPr>
            <a:endParaRPr lang="en-US" sz="1600" dirty="0"/>
          </a:p>
          <a:p>
            <a:pPr marL="285750" indent="-285750">
              <a:buFont typeface="Arial" panose="020B0604020202020204" pitchFamily="34" charset="0"/>
              <a:buChar char="•"/>
            </a:pPr>
            <a:r>
              <a:rPr lang="en-US" sz="1600" dirty="0"/>
              <a:t>Plan ahead!</a:t>
            </a:r>
          </a:p>
          <a:p>
            <a:pPr marL="285750" indent="-285750">
              <a:buFont typeface="Arial" panose="020B0604020202020204" pitchFamily="34" charset="0"/>
              <a:buChar char="•"/>
            </a:pPr>
            <a:endParaRPr lang="en-US" sz="1600" dirty="0"/>
          </a:p>
          <a:p>
            <a:pPr marL="895243" lvl="1" indent="-285750">
              <a:buFont typeface="Wingdings" panose="05000000000000000000" pitchFamily="2" charset="2"/>
              <a:buChar char="ü"/>
            </a:pPr>
            <a:r>
              <a:rPr lang="en-US" sz="1600" dirty="0"/>
              <a:t>Contract negotiation can take a considerable amount of time depending upon the complexity of the arrangement (and reasonableness of the external party).</a:t>
            </a:r>
          </a:p>
        </p:txBody>
      </p:sp>
      <p:sp>
        <p:nvSpPr>
          <p:cNvPr id="2" name="TextBox 1">
            <a:extLst>
              <a:ext uri="{FF2B5EF4-FFF2-40B4-BE49-F238E27FC236}">
                <a16:creationId xmlns:a16="http://schemas.microsoft.com/office/drawing/2014/main" id="{9B8F2231-BB31-4CC9-A947-882F6D19635A}"/>
              </a:ext>
            </a:extLst>
          </p:cNvPr>
          <p:cNvSpPr txBox="1"/>
          <p:nvPr/>
        </p:nvSpPr>
        <p:spPr>
          <a:xfrm>
            <a:off x="227012" y="6096000"/>
            <a:ext cx="1447800" cy="253916"/>
          </a:xfrm>
          <a:prstGeom prst="rect">
            <a:avLst/>
          </a:prstGeom>
          <a:noFill/>
        </p:spPr>
        <p:txBody>
          <a:bodyPr wrap="square" rtlCol="0" anchor="ctr">
            <a:spAutoFit/>
          </a:bodyPr>
          <a:lstStyle/>
          <a:p>
            <a:r>
              <a:rPr lang="en-US" sz="1050" dirty="0"/>
              <a:t>Image: Freepik.com</a:t>
            </a:r>
          </a:p>
        </p:txBody>
      </p:sp>
    </p:spTree>
    <p:extLst>
      <p:ext uri="{BB962C8B-B14F-4D97-AF65-F5344CB8AC3E}">
        <p14:creationId xmlns:p14="http://schemas.microsoft.com/office/powerpoint/2010/main" val="297117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18764D-D4F5-FAE2-62E4-828D35B7247F}"/>
              </a:ext>
            </a:extLst>
          </p:cNvPr>
          <p:cNvSpPr>
            <a:spLocks noGrp="1"/>
          </p:cNvSpPr>
          <p:nvPr>
            <p:ph type="title"/>
          </p:nvPr>
        </p:nvSpPr>
        <p:spPr>
          <a:xfrm>
            <a:off x="379412" y="743005"/>
            <a:ext cx="10607164" cy="609496"/>
          </a:xfrm>
        </p:spPr>
        <p:txBody>
          <a:bodyPr rtlCol="0" anchor="t">
            <a:normAutofit fontScale="90000"/>
          </a:bodyPr>
          <a:lstStyle/>
          <a:p>
            <a:pPr algn="ctr">
              <a:defRPr/>
            </a:pPr>
            <a:r>
              <a:rPr lang="en-US" b="1" dirty="0">
                <a:solidFill>
                  <a:schemeClr val="tx2">
                    <a:lumMod val="75000"/>
                  </a:schemeClr>
                </a:solidFill>
                <a:latin typeface="+mn-lt"/>
              </a:rPr>
              <a:t>What Are Export Controls?</a:t>
            </a:r>
          </a:p>
        </p:txBody>
      </p:sp>
      <p:sp>
        <p:nvSpPr>
          <p:cNvPr id="13" name="Content Placeholder 2">
            <a:extLst>
              <a:ext uri="{FF2B5EF4-FFF2-40B4-BE49-F238E27FC236}">
                <a16:creationId xmlns:a16="http://schemas.microsoft.com/office/drawing/2014/main" id="{6D6FEC8B-5D30-E29F-D607-EF85B54F8824}"/>
              </a:ext>
            </a:extLst>
          </p:cNvPr>
          <p:cNvSpPr>
            <a:spLocks noGrp="1"/>
          </p:cNvSpPr>
          <p:nvPr>
            <p:ph idx="1"/>
          </p:nvPr>
        </p:nvSpPr>
        <p:spPr>
          <a:xfrm>
            <a:off x="684212" y="1463478"/>
            <a:ext cx="10607164" cy="948868"/>
          </a:xfrm>
        </p:spPr>
        <p:txBody>
          <a:bodyPr rtlCol="0">
            <a:normAutofit fontScale="77500" lnSpcReduction="20000"/>
          </a:bodyPr>
          <a:lstStyle/>
          <a:p>
            <a:pPr marL="176107" marR="154213" indent="-176107">
              <a:lnSpc>
                <a:spcPct val="100000"/>
              </a:lnSpc>
              <a:spcBef>
                <a:spcPts val="0"/>
              </a:spcBef>
            </a:pPr>
            <a:endParaRPr lang="en-US" dirty="0">
              <a:latin typeface="Arial"/>
              <a:cs typeface="Arial"/>
            </a:endParaRPr>
          </a:p>
          <a:p>
            <a:pPr marL="176107" marR="154213" indent="-176107">
              <a:lnSpc>
                <a:spcPct val="100000"/>
              </a:lnSpc>
              <a:spcBef>
                <a:spcPts val="0"/>
              </a:spcBef>
            </a:pPr>
            <a:r>
              <a:rPr lang="en-US" dirty="0">
                <a:latin typeface="Arial"/>
                <a:cs typeface="Arial"/>
              </a:rPr>
              <a:t>The U.S. Government actively regulates, and in some cases, restricts the export of certain information, items or technologies deemed to be critical to the interests of national security, economy and/or foreign policy.</a:t>
            </a:r>
          </a:p>
          <a:p>
            <a:pPr marL="0" indent="0">
              <a:spcBef>
                <a:spcPts val="0"/>
              </a:spcBef>
              <a:buNone/>
              <a:tabLst>
                <a:tab pos="457063" algn="l"/>
                <a:tab pos="1599720" algn="l"/>
              </a:tabLst>
            </a:pPr>
            <a:r>
              <a:rPr lang="en-US" sz="1600" dirty="0">
                <a:ea typeface="Times New Roman" panose="02020603050405020304" pitchFamily="18" charset="0"/>
                <a:cs typeface="Calibri" panose="020F0502020204030204" pitchFamily="34" charset="0"/>
              </a:rPr>
              <a:t> </a:t>
            </a:r>
          </a:p>
        </p:txBody>
      </p:sp>
      <p:graphicFrame>
        <p:nvGraphicFramePr>
          <p:cNvPr id="15" name="Table 2">
            <a:extLst>
              <a:ext uri="{FF2B5EF4-FFF2-40B4-BE49-F238E27FC236}">
                <a16:creationId xmlns:a16="http://schemas.microsoft.com/office/drawing/2014/main" id="{933C9BE4-3574-EE32-4DFC-CA1C39FFE74E}"/>
              </a:ext>
            </a:extLst>
          </p:cNvPr>
          <p:cNvGraphicFramePr>
            <a:graphicFrameLocks noGrp="1"/>
          </p:cNvGraphicFramePr>
          <p:nvPr/>
        </p:nvGraphicFramePr>
        <p:xfrm>
          <a:off x="684212" y="2407656"/>
          <a:ext cx="10607163" cy="2560224"/>
        </p:xfrm>
        <a:graphic>
          <a:graphicData uri="http://schemas.openxmlformats.org/drawingml/2006/table">
            <a:tbl>
              <a:tblPr firstRow="1" bandRow="1">
                <a:tableStyleId>{0505E3EF-67EA-436B-97B2-0124C06EBD24}</a:tableStyleId>
              </a:tblPr>
              <a:tblGrid>
                <a:gridCol w="2932184">
                  <a:extLst>
                    <a:ext uri="{9D8B030D-6E8A-4147-A177-3AD203B41FA5}">
                      <a16:colId xmlns:a16="http://schemas.microsoft.com/office/drawing/2014/main" val="1189502889"/>
                    </a:ext>
                  </a:extLst>
                </a:gridCol>
                <a:gridCol w="1756246">
                  <a:extLst>
                    <a:ext uri="{9D8B030D-6E8A-4147-A177-3AD203B41FA5}">
                      <a16:colId xmlns:a16="http://schemas.microsoft.com/office/drawing/2014/main" val="3606435130"/>
                    </a:ext>
                  </a:extLst>
                </a:gridCol>
                <a:gridCol w="5918733">
                  <a:extLst>
                    <a:ext uri="{9D8B030D-6E8A-4147-A177-3AD203B41FA5}">
                      <a16:colId xmlns:a16="http://schemas.microsoft.com/office/drawing/2014/main" val="4142004508"/>
                    </a:ext>
                  </a:extLst>
                </a:gridCol>
              </a:tblGrid>
              <a:tr h="822746">
                <a:tc>
                  <a:txBody>
                    <a:bodyPr/>
                    <a:lstStyle/>
                    <a:p>
                      <a:pPr algn="l"/>
                      <a:r>
                        <a:rPr lang="en-US" sz="1600" b="0" dirty="0"/>
                        <a:t>Exporting items from the US</a:t>
                      </a:r>
                      <a:endParaRPr lang="en-US" sz="1600" b="0" dirty="0">
                        <a:latin typeface="+mn-lt"/>
                        <a:cs typeface="Calibri" panose="020F0502020204030204" pitchFamily="34" charset="0"/>
                      </a:endParaRPr>
                    </a:p>
                  </a:txBody>
                  <a:tcPr marL="91416" marR="91416" marT="45708" marB="45708" anchor="ctr">
                    <a:solidFill>
                      <a:schemeClr val="accent3">
                        <a:lumMod val="60000"/>
                        <a:lumOff val="40000"/>
                      </a:schemeClr>
                    </a:solidFill>
                  </a:tcPr>
                </a:tc>
                <a:tc>
                  <a:txBody>
                    <a:bodyPr/>
                    <a:lstStyle/>
                    <a:p>
                      <a:pPr algn="l"/>
                      <a:endParaRPr lang="en-US" sz="1600" b="0" dirty="0">
                        <a:latin typeface="+mn-lt"/>
                        <a:cs typeface="Calibri" panose="020F0502020204030204" pitchFamily="34" charset="0"/>
                      </a:endParaRPr>
                    </a:p>
                  </a:txBody>
                  <a:tcPr marL="91416" marR="91416" marT="45708" marB="45708">
                    <a:solidFill>
                      <a:schemeClr val="accent3">
                        <a:lumMod val="60000"/>
                        <a:lumOff val="40000"/>
                      </a:schemeClr>
                    </a:solidFill>
                  </a:tcPr>
                </a:tc>
                <a:tc>
                  <a:txBody>
                    <a:bodyPr/>
                    <a:lstStyle/>
                    <a:p>
                      <a:pPr algn="l"/>
                      <a:r>
                        <a:rPr lang="en-US" sz="1600" b="0" dirty="0"/>
                        <a:t>Applies to the export of items from the US by any means </a:t>
                      </a:r>
                      <a:r>
                        <a:rPr lang="en-US" sz="1600" b="0" dirty="0">
                          <a:effectLst/>
                        </a:rPr>
                        <a:t>(shipped, hand-carried, and in the case of technical data/electronically transmitted) </a:t>
                      </a:r>
                      <a:endParaRPr lang="en-US" sz="1600" b="0" dirty="0">
                        <a:latin typeface="+mn-lt"/>
                        <a:cs typeface="Calibri" panose="020F0502020204030204" pitchFamily="34" charset="0"/>
                      </a:endParaRPr>
                    </a:p>
                  </a:txBody>
                  <a:tcPr marL="91416" marR="91416" marT="45708" marB="45708">
                    <a:solidFill>
                      <a:schemeClr val="accent3">
                        <a:lumMod val="60000"/>
                        <a:lumOff val="40000"/>
                      </a:schemeClr>
                    </a:solidFill>
                  </a:tcPr>
                </a:tc>
                <a:extLst>
                  <a:ext uri="{0D108BD9-81ED-4DB2-BD59-A6C34878D82A}">
                    <a16:rowId xmlns:a16="http://schemas.microsoft.com/office/drawing/2014/main" val="3418666331"/>
                  </a:ext>
                </a:extLst>
              </a:tr>
              <a:tr h="578969">
                <a:tc>
                  <a:txBody>
                    <a:bodyPr/>
                    <a:lstStyle/>
                    <a:p>
                      <a:pPr algn="l"/>
                      <a:r>
                        <a:rPr lang="en-US" sz="1600" b="0" dirty="0"/>
                        <a:t>Sharing controlled data and software</a:t>
                      </a:r>
                      <a:endParaRPr lang="en-US" sz="1600" b="0" dirty="0">
                        <a:latin typeface="+mn-lt"/>
                        <a:cs typeface="Calibri" panose="020F0502020204030204" pitchFamily="34" charset="0"/>
                      </a:endParaRPr>
                    </a:p>
                  </a:txBody>
                  <a:tcPr marL="91416" marR="91416" marT="45708" marB="45708" anchor="ctr">
                    <a:solidFill>
                      <a:schemeClr val="accent3">
                        <a:lumMod val="60000"/>
                        <a:lumOff val="40000"/>
                      </a:schemeClr>
                    </a:solidFill>
                  </a:tcPr>
                </a:tc>
                <a:tc>
                  <a:txBody>
                    <a:bodyPr/>
                    <a:lstStyle/>
                    <a:p>
                      <a:pPr algn="l"/>
                      <a:endParaRPr lang="en-US" sz="1600" dirty="0">
                        <a:latin typeface="+mn-lt"/>
                        <a:cs typeface="Calibri" panose="020F0502020204030204" pitchFamily="34" charset="0"/>
                      </a:endParaRPr>
                    </a:p>
                  </a:txBody>
                  <a:tcPr marL="91416" marR="91416" marT="45708" marB="45708">
                    <a:solidFill>
                      <a:schemeClr val="accent3">
                        <a:lumMod val="60000"/>
                        <a:lumOff val="40000"/>
                      </a:schemeClr>
                    </a:solidFill>
                  </a:tcPr>
                </a:tc>
                <a:tc>
                  <a:txBody>
                    <a:bodyPr/>
                    <a:lstStyle/>
                    <a:p>
                      <a:pPr algn="l"/>
                      <a:r>
                        <a:rPr lang="en-US" sz="1600" b="0" dirty="0"/>
                        <a:t>Applies to access by foreign persons wherever located, including in the U.S.</a:t>
                      </a:r>
                      <a:endParaRPr lang="en-US" sz="1600" b="0" dirty="0">
                        <a:latin typeface="+mn-lt"/>
                        <a:cs typeface="Calibri" panose="020F0502020204030204" pitchFamily="34" charset="0"/>
                      </a:endParaRPr>
                    </a:p>
                  </a:txBody>
                  <a:tcPr marL="91416" marR="91416" marT="45708" marB="45708">
                    <a:solidFill>
                      <a:schemeClr val="accent3">
                        <a:lumMod val="60000"/>
                        <a:lumOff val="40000"/>
                      </a:schemeClr>
                    </a:solidFill>
                  </a:tcPr>
                </a:tc>
                <a:extLst>
                  <a:ext uri="{0D108BD9-81ED-4DB2-BD59-A6C34878D82A}">
                    <a16:rowId xmlns:a16="http://schemas.microsoft.com/office/drawing/2014/main" val="2363643540"/>
                  </a:ext>
                </a:extLst>
              </a:tr>
              <a:tr h="578969">
                <a:tc>
                  <a:txBody>
                    <a:bodyPr/>
                    <a:lstStyle/>
                    <a:p>
                      <a:pPr algn="l"/>
                      <a:r>
                        <a:rPr lang="en-US" sz="1600" b="0" dirty="0"/>
                        <a:t>Restricted Parties</a:t>
                      </a:r>
                      <a:endParaRPr lang="en-US" sz="1600" b="0" dirty="0">
                        <a:latin typeface="+mn-lt"/>
                        <a:cs typeface="Calibri" panose="020F0502020204030204" pitchFamily="34" charset="0"/>
                      </a:endParaRPr>
                    </a:p>
                  </a:txBody>
                  <a:tcPr marL="91416" marR="91416" marT="45708" marB="45708" anchor="ctr">
                    <a:solidFill>
                      <a:schemeClr val="accent3">
                        <a:lumMod val="60000"/>
                        <a:lumOff val="40000"/>
                      </a:schemeClr>
                    </a:solidFill>
                  </a:tcPr>
                </a:tc>
                <a:tc>
                  <a:txBody>
                    <a:bodyPr/>
                    <a:lstStyle/>
                    <a:p>
                      <a:pPr algn="l"/>
                      <a:endParaRPr lang="en-US" sz="1600" dirty="0">
                        <a:latin typeface="+mn-lt"/>
                        <a:cs typeface="Calibri" panose="020F0502020204030204" pitchFamily="34" charset="0"/>
                      </a:endParaRPr>
                    </a:p>
                  </a:txBody>
                  <a:tcPr marL="91416" marR="91416" marT="45708" marB="45708">
                    <a:solidFill>
                      <a:schemeClr val="accent3">
                        <a:lumMod val="60000"/>
                        <a:lumOff val="40000"/>
                      </a:schemeClr>
                    </a:solidFill>
                  </a:tcPr>
                </a:tc>
                <a:tc>
                  <a:txBody>
                    <a:bodyPr/>
                    <a:lstStyle/>
                    <a:p>
                      <a:pPr algn="l"/>
                      <a:r>
                        <a:rPr lang="en-US" sz="1600" b="0" dirty="0"/>
                        <a:t>Transactions with restricted parties (entities and individuals) located anywhere in the world</a:t>
                      </a:r>
                      <a:endParaRPr lang="en-US" sz="1600" b="0" dirty="0">
                        <a:latin typeface="+mn-lt"/>
                        <a:cs typeface="Calibri" panose="020F0502020204030204" pitchFamily="34" charset="0"/>
                      </a:endParaRPr>
                    </a:p>
                  </a:txBody>
                  <a:tcPr marL="91416" marR="91416" marT="45708" marB="45708">
                    <a:solidFill>
                      <a:schemeClr val="accent3">
                        <a:lumMod val="60000"/>
                        <a:lumOff val="40000"/>
                      </a:schemeClr>
                    </a:solidFill>
                  </a:tcPr>
                </a:tc>
                <a:extLst>
                  <a:ext uri="{0D108BD9-81ED-4DB2-BD59-A6C34878D82A}">
                    <a16:rowId xmlns:a16="http://schemas.microsoft.com/office/drawing/2014/main" val="1780880402"/>
                  </a:ext>
                </a:extLst>
              </a:tr>
              <a:tr h="578969">
                <a:tc>
                  <a:txBody>
                    <a:bodyPr/>
                    <a:lstStyle/>
                    <a:p>
                      <a:pPr algn="l"/>
                      <a:r>
                        <a:rPr lang="en-US" sz="1600" b="0" dirty="0"/>
                        <a:t>OFAC-Sanctioned Countries</a:t>
                      </a:r>
                      <a:endParaRPr lang="en-US" sz="1600" b="0" dirty="0">
                        <a:latin typeface="+mn-lt"/>
                        <a:cs typeface="Calibri" panose="020F0502020204030204" pitchFamily="34" charset="0"/>
                      </a:endParaRPr>
                    </a:p>
                  </a:txBody>
                  <a:tcPr marL="91416" marR="91416" marT="45708" marB="45708" anchor="ctr">
                    <a:solidFill>
                      <a:schemeClr val="accent3">
                        <a:lumMod val="60000"/>
                        <a:lumOff val="40000"/>
                      </a:schemeClr>
                    </a:solidFill>
                  </a:tcPr>
                </a:tc>
                <a:tc>
                  <a:txBody>
                    <a:bodyPr/>
                    <a:lstStyle/>
                    <a:p>
                      <a:pPr algn="l"/>
                      <a:endParaRPr lang="en-US" sz="1600" dirty="0">
                        <a:latin typeface="+mn-lt"/>
                        <a:cs typeface="Calibri" panose="020F0502020204030204" pitchFamily="34" charset="0"/>
                      </a:endParaRPr>
                    </a:p>
                  </a:txBody>
                  <a:tcPr marL="91416" marR="91416" marT="45708" marB="45708">
                    <a:solidFill>
                      <a:schemeClr val="accent3">
                        <a:lumMod val="60000"/>
                        <a:lumOff val="40000"/>
                      </a:schemeClr>
                    </a:solidFill>
                  </a:tcPr>
                </a:tc>
                <a:tc>
                  <a:txBody>
                    <a:bodyPr/>
                    <a:lstStyle/>
                    <a:p>
                      <a:pPr algn="l"/>
                      <a:r>
                        <a:rPr lang="en-US" sz="1600" b="0" dirty="0"/>
                        <a:t>Transactions with governments, entities, and individuals who are resident in a sanctioned country or who are blocked entities/persons</a:t>
                      </a:r>
                      <a:endParaRPr lang="en-US" sz="1600" b="0" dirty="0">
                        <a:latin typeface="+mn-lt"/>
                        <a:cs typeface="Calibri" panose="020F0502020204030204" pitchFamily="34" charset="0"/>
                      </a:endParaRPr>
                    </a:p>
                  </a:txBody>
                  <a:tcPr marL="91416" marR="91416" marT="45708" marB="45708">
                    <a:solidFill>
                      <a:schemeClr val="accent3">
                        <a:lumMod val="60000"/>
                        <a:lumOff val="40000"/>
                      </a:schemeClr>
                    </a:solidFill>
                  </a:tcPr>
                </a:tc>
                <a:extLst>
                  <a:ext uri="{0D108BD9-81ED-4DB2-BD59-A6C34878D82A}">
                    <a16:rowId xmlns:a16="http://schemas.microsoft.com/office/drawing/2014/main" val="120139252"/>
                  </a:ext>
                </a:extLst>
              </a:tr>
            </a:tbl>
          </a:graphicData>
        </a:graphic>
      </p:graphicFrame>
      <p:grpSp>
        <p:nvGrpSpPr>
          <p:cNvPr id="17" name="Group 16">
            <a:extLst>
              <a:ext uri="{FF2B5EF4-FFF2-40B4-BE49-F238E27FC236}">
                <a16:creationId xmlns:a16="http://schemas.microsoft.com/office/drawing/2014/main" id="{B11912C2-9286-2CF1-93BB-B96AA15EAC6D}"/>
              </a:ext>
            </a:extLst>
          </p:cNvPr>
          <p:cNvGrpSpPr/>
          <p:nvPr/>
        </p:nvGrpSpPr>
        <p:grpSpPr>
          <a:xfrm>
            <a:off x="4037012" y="2560833"/>
            <a:ext cx="987243" cy="2371743"/>
            <a:chOff x="3514871" y="2855016"/>
            <a:chExt cx="1451608" cy="2530632"/>
          </a:xfrm>
          <a:solidFill>
            <a:schemeClr val="accent5">
              <a:lumMod val="75000"/>
            </a:schemeClr>
          </a:solidFill>
        </p:grpSpPr>
        <p:sp>
          <p:nvSpPr>
            <p:cNvPr id="18" name="Arrow: Right 17">
              <a:extLst>
                <a:ext uri="{FF2B5EF4-FFF2-40B4-BE49-F238E27FC236}">
                  <a16:creationId xmlns:a16="http://schemas.microsoft.com/office/drawing/2014/main" id="{E03547D0-D71C-D8E8-79DB-D8DB23FDC0C9}"/>
                </a:ext>
              </a:extLst>
            </p:cNvPr>
            <p:cNvSpPr/>
            <p:nvPr/>
          </p:nvSpPr>
          <p:spPr>
            <a:xfrm>
              <a:off x="3514871" y="2855016"/>
              <a:ext cx="1451608" cy="484632"/>
            </a:xfrm>
            <a:prstGeom prst="rightArrow">
              <a:avLst/>
            </a:prstGeom>
            <a:grpFill/>
            <a:ln>
              <a:solidFill>
                <a:schemeClr val="accent5">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399" dirty="0"/>
            </a:p>
          </p:txBody>
        </p:sp>
        <p:sp>
          <p:nvSpPr>
            <p:cNvPr id="19" name="Arrow: Right 18">
              <a:extLst>
                <a:ext uri="{FF2B5EF4-FFF2-40B4-BE49-F238E27FC236}">
                  <a16:creationId xmlns:a16="http://schemas.microsoft.com/office/drawing/2014/main" id="{C484CDD8-81C7-29B9-292C-13C621292957}"/>
                </a:ext>
              </a:extLst>
            </p:cNvPr>
            <p:cNvSpPr/>
            <p:nvPr/>
          </p:nvSpPr>
          <p:spPr>
            <a:xfrm>
              <a:off x="3514871" y="3576472"/>
              <a:ext cx="1451608" cy="484633"/>
            </a:xfrm>
            <a:prstGeom prst="rightArrow">
              <a:avLst/>
            </a:prstGeom>
            <a:grpFill/>
            <a:ln>
              <a:solidFill>
                <a:schemeClr val="accent5">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399" dirty="0"/>
            </a:p>
          </p:txBody>
        </p:sp>
        <p:sp>
          <p:nvSpPr>
            <p:cNvPr id="20" name="Arrow: Right 19">
              <a:extLst>
                <a:ext uri="{FF2B5EF4-FFF2-40B4-BE49-F238E27FC236}">
                  <a16:creationId xmlns:a16="http://schemas.microsoft.com/office/drawing/2014/main" id="{6AAA41B1-3C39-BC92-2A11-20F96C229CB0}"/>
                </a:ext>
              </a:extLst>
            </p:cNvPr>
            <p:cNvSpPr/>
            <p:nvPr/>
          </p:nvSpPr>
          <p:spPr>
            <a:xfrm>
              <a:off x="3514871" y="4235281"/>
              <a:ext cx="1451608" cy="484633"/>
            </a:xfrm>
            <a:prstGeom prst="rightArrow">
              <a:avLst/>
            </a:prstGeom>
            <a:grpFill/>
            <a:ln>
              <a:solidFill>
                <a:schemeClr val="accent5">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399" dirty="0"/>
            </a:p>
          </p:txBody>
        </p:sp>
        <p:sp>
          <p:nvSpPr>
            <p:cNvPr id="22" name="Arrow: Right 21">
              <a:extLst>
                <a:ext uri="{FF2B5EF4-FFF2-40B4-BE49-F238E27FC236}">
                  <a16:creationId xmlns:a16="http://schemas.microsoft.com/office/drawing/2014/main" id="{1701694A-89A7-2BBB-4DD4-8587FD0C70A6}"/>
                </a:ext>
              </a:extLst>
            </p:cNvPr>
            <p:cNvSpPr/>
            <p:nvPr/>
          </p:nvSpPr>
          <p:spPr>
            <a:xfrm>
              <a:off x="3514871" y="4901016"/>
              <a:ext cx="1451608" cy="484632"/>
            </a:xfrm>
            <a:prstGeom prst="rightArrow">
              <a:avLst/>
            </a:prstGeom>
            <a:grpFill/>
            <a:ln>
              <a:solidFill>
                <a:schemeClr val="accent5">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399" dirty="0"/>
            </a:p>
          </p:txBody>
        </p:sp>
      </p:grpSp>
    </p:spTree>
    <p:extLst>
      <p:ext uri="{BB962C8B-B14F-4D97-AF65-F5344CB8AC3E}">
        <p14:creationId xmlns:p14="http://schemas.microsoft.com/office/powerpoint/2010/main" val="225182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2A78DF96-827C-7AD3-7B4B-CDE0450D4D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5612" y="1524000"/>
            <a:ext cx="6575882" cy="3581400"/>
          </a:xfrm>
          <a:prstGeom prst="rect">
            <a:avLst/>
          </a:prstGeom>
        </p:spPr>
      </p:pic>
      <p:sp>
        <p:nvSpPr>
          <p:cNvPr id="5" name="TextBox 4">
            <a:extLst>
              <a:ext uri="{FF2B5EF4-FFF2-40B4-BE49-F238E27FC236}">
                <a16:creationId xmlns:a16="http://schemas.microsoft.com/office/drawing/2014/main" id="{FCAD714E-D3A8-A712-5E41-224BFF5216DA}"/>
              </a:ext>
            </a:extLst>
          </p:cNvPr>
          <p:cNvSpPr txBox="1"/>
          <p:nvPr/>
        </p:nvSpPr>
        <p:spPr>
          <a:xfrm>
            <a:off x="-1" y="381000"/>
            <a:ext cx="12188825" cy="646331"/>
          </a:xfrm>
          <a:prstGeom prst="rect">
            <a:avLst/>
          </a:prstGeom>
          <a:noFill/>
        </p:spPr>
        <p:txBody>
          <a:bodyPr wrap="square" rtlCol="0">
            <a:spAutoFit/>
          </a:bodyPr>
          <a:lstStyle/>
          <a:p>
            <a:pPr algn="ctr"/>
            <a:r>
              <a:rPr lang="en-US" sz="3600" dirty="0"/>
              <a:t>Connecting with the Office of General Counsel</a:t>
            </a:r>
          </a:p>
        </p:txBody>
      </p:sp>
      <p:sp>
        <p:nvSpPr>
          <p:cNvPr id="9" name="TextBox 8">
            <a:extLst>
              <a:ext uri="{FF2B5EF4-FFF2-40B4-BE49-F238E27FC236}">
                <a16:creationId xmlns:a16="http://schemas.microsoft.com/office/drawing/2014/main" id="{30B18ABE-882D-85E6-A7FF-C734CFEE6A30}"/>
              </a:ext>
            </a:extLst>
          </p:cNvPr>
          <p:cNvSpPr txBox="1"/>
          <p:nvPr/>
        </p:nvSpPr>
        <p:spPr>
          <a:xfrm>
            <a:off x="7466012" y="1490008"/>
            <a:ext cx="4114800" cy="4524315"/>
          </a:xfrm>
          <a:prstGeom prst="rect">
            <a:avLst/>
          </a:prstGeom>
          <a:noFill/>
        </p:spPr>
        <p:txBody>
          <a:bodyPr wrap="square" rtlCol="0">
            <a:spAutoFit/>
          </a:bodyPr>
          <a:lstStyle/>
          <a:p>
            <a:pPr marL="342900" indent="-342900">
              <a:buFont typeface="Arial" panose="020B0604020202020204" pitchFamily="34" charset="0"/>
              <a:buChar char="•"/>
            </a:pPr>
            <a:r>
              <a:rPr lang="en-US" dirty="0"/>
              <a:t>Visit our website!</a:t>
            </a:r>
          </a:p>
          <a:p>
            <a:pPr marL="952393" lvl="1" indent="-342900">
              <a:buFont typeface="Wingdings" panose="05000000000000000000" pitchFamily="2" charset="2"/>
              <a:buChar char="ü"/>
            </a:pPr>
            <a:r>
              <a:rPr lang="en-US" dirty="0">
                <a:hlinkClick r:id="rId3"/>
              </a:rPr>
              <a:t>www.legal.utah.edu</a:t>
            </a:r>
            <a:endParaRPr lang="en-US" dirty="0"/>
          </a:p>
          <a:p>
            <a:pPr marL="952393" lvl="1" indent="-342900">
              <a:buFont typeface="Wingdings" panose="05000000000000000000" pitchFamily="2" charset="2"/>
              <a:buChar char="ü"/>
            </a:pPr>
            <a:r>
              <a:rPr lang="en-US" dirty="0"/>
              <a:t>Contact Information</a:t>
            </a:r>
          </a:p>
          <a:p>
            <a:pPr marL="952393" lvl="1" indent="-342900">
              <a:buFont typeface="Wingdings" panose="05000000000000000000" pitchFamily="2" charset="2"/>
              <a:buChar char="ü"/>
            </a:pPr>
            <a:r>
              <a:rPr lang="en-US" dirty="0"/>
              <a:t>FAQs</a:t>
            </a:r>
          </a:p>
          <a:p>
            <a:pPr marL="952393" lvl="1" indent="-342900">
              <a:buFont typeface="Wingdings" panose="05000000000000000000" pitchFamily="2" charset="2"/>
              <a:buChar char="ü"/>
            </a:pPr>
            <a:r>
              <a:rPr lang="en-US" dirty="0"/>
              <a:t>Other Resources</a:t>
            </a:r>
          </a:p>
          <a:p>
            <a:pPr marL="952393" lvl="1" indent="-342900">
              <a:buFont typeface="Wingdings" panose="05000000000000000000" pitchFamily="2" charset="2"/>
              <a:buChar char="ü"/>
            </a:pPr>
            <a:endParaRPr lang="en-US" dirty="0"/>
          </a:p>
          <a:p>
            <a:pPr marL="342900" indent="-342900">
              <a:buFont typeface="Arial" panose="020B0604020202020204" pitchFamily="34" charset="0"/>
              <a:buChar char="•"/>
            </a:pPr>
            <a:r>
              <a:rPr lang="en-US" dirty="0"/>
              <a:t>Depending on your area, procurement and contract routing processes may connect you directly to the Office of General Counsel, e.g. Archer.</a:t>
            </a:r>
          </a:p>
        </p:txBody>
      </p:sp>
    </p:spTree>
    <p:extLst>
      <p:ext uri="{BB962C8B-B14F-4D97-AF65-F5344CB8AC3E}">
        <p14:creationId xmlns:p14="http://schemas.microsoft.com/office/powerpoint/2010/main" val="392646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03D2B1F-C650-01AD-F0EA-00DF179CD53C}"/>
              </a:ext>
            </a:extLst>
          </p:cNvPr>
          <p:cNvGrpSpPr/>
          <p:nvPr/>
        </p:nvGrpSpPr>
        <p:grpSpPr>
          <a:xfrm>
            <a:off x="531812" y="1752600"/>
            <a:ext cx="5981700" cy="4241716"/>
            <a:chOff x="312721" y="1676400"/>
            <a:chExt cx="5981700" cy="4241716"/>
          </a:xfrm>
        </p:grpSpPr>
        <p:pic>
          <p:nvPicPr>
            <p:cNvPr id="3" name="Picture 2" descr="A person sitting on the floor&#10;&#10;Description automatically generated">
              <a:extLst>
                <a:ext uri="{FF2B5EF4-FFF2-40B4-BE49-F238E27FC236}">
                  <a16:creationId xmlns:a16="http://schemas.microsoft.com/office/drawing/2014/main" id="{CC218ED2-0AF9-B0C5-5185-E084CFD3FC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721" y="1676400"/>
              <a:ext cx="5981700" cy="3987800"/>
            </a:xfrm>
            <a:prstGeom prst="rect">
              <a:avLst/>
            </a:prstGeom>
          </p:spPr>
        </p:pic>
        <p:sp>
          <p:nvSpPr>
            <p:cNvPr id="4" name="TextBox 3">
              <a:extLst>
                <a:ext uri="{FF2B5EF4-FFF2-40B4-BE49-F238E27FC236}">
                  <a16:creationId xmlns:a16="http://schemas.microsoft.com/office/drawing/2014/main" id="{1686D807-587A-4C4D-0D47-6F6EC327D8F8}"/>
                </a:ext>
              </a:extLst>
            </p:cNvPr>
            <p:cNvSpPr txBox="1"/>
            <p:nvPr/>
          </p:nvSpPr>
          <p:spPr>
            <a:xfrm>
              <a:off x="312721" y="5664200"/>
              <a:ext cx="1447800" cy="253916"/>
            </a:xfrm>
            <a:prstGeom prst="rect">
              <a:avLst/>
            </a:prstGeom>
            <a:noFill/>
          </p:spPr>
          <p:txBody>
            <a:bodyPr wrap="square" rtlCol="0" anchor="ctr">
              <a:spAutoFit/>
            </a:bodyPr>
            <a:lstStyle/>
            <a:p>
              <a:r>
                <a:rPr lang="en-US" sz="1050" dirty="0"/>
                <a:t>Image: Freepik.com</a:t>
              </a:r>
            </a:p>
          </p:txBody>
        </p:sp>
      </p:grpSp>
      <p:sp>
        <p:nvSpPr>
          <p:cNvPr id="6" name="TextBox 5">
            <a:extLst>
              <a:ext uri="{FF2B5EF4-FFF2-40B4-BE49-F238E27FC236}">
                <a16:creationId xmlns:a16="http://schemas.microsoft.com/office/drawing/2014/main" id="{559DA744-3AE4-D713-ABB8-C757A8BA4AAF}"/>
              </a:ext>
            </a:extLst>
          </p:cNvPr>
          <p:cNvSpPr txBox="1"/>
          <p:nvPr/>
        </p:nvSpPr>
        <p:spPr>
          <a:xfrm>
            <a:off x="531812" y="711284"/>
            <a:ext cx="10591800" cy="707886"/>
          </a:xfrm>
          <a:prstGeom prst="rect">
            <a:avLst/>
          </a:prstGeom>
          <a:noFill/>
        </p:spPr>
        <p:txBody>
          <a:bodyPr wrap="square" rtlCol="0">
            <a:spAutoFit/>
          </a:bodyPr>
          <a:lstStyle/>
          <a:p>
            <a:pPr algn="ctr"/>
            <a:r>
              <a:rPr lang="en-US" sz="4000" dirty="0"/>
              <a:t>Contract Mindfulness: More than price matters!</a:t>
            </a:r>
          </a:p>
        </p:txBody>
      </p:sp>
      <p:sp>
        <p:nvSpPr>
          <p:cNvPr id="7" name="TextBox 6">
            <a:extLst>
              <a:ext uri="{FF2B5EF4-FFF2-40B4-BE49-F238E27FC236}">
                <a16:creationId xmlns:a16="http://schemas.microsoft.com/office/drawing/2014/main" id="{3FD193F5-EE40-3C5F-D4D5-81082920BDE6}"/>
              </a:ext>
            </a:extLst>
          </p:cNvPr>
          <p:cNvSpPr txBox="1"/>
          <p:nvPr/>
        </p:nvSpPr>
        <p:spPr>
          <a:xfrm>
            <a:off x="7161212" y="1752600"/>
            <a:ext cx="4343400" cy="4154984"/>
          </a:xfrm>
          <a:prstGeom prst="rect">
            <a:avLst/>
          </a:prstGeom>
          <a:noFill/>
        </p:spPr>
        <p:txBody>
          <a:bodyPr wrap="square" rtlCol="0">
            <a:spAutoFit/>
          </a:bodyPr>
          <a:lstStyle/>
          <a:p>
            <a:r>
              <a:rPr lang="en-US" u="sng" dirty="0"/>
              <a:t>Important Points to Consider</a:t>
            </a:r>
          </a:p>
          <a:p>
            <a:endParaRPr lang="en-US" dirty="0"/>
          </a:p>
          <a:p>
            <a:pPr marL="342900" indent="-342900">
              <a:buFont typeface="Arial" panose="020B0604020202020204" pitchFamily="34" charset="0"/>
              <a:buChar char="•"/>
            </a:pPr>
            <a:r>
              <a:rPr lang="en-US" dirty="0"/>
              <a:t>Length of Term</a:t>
            </a:r>
          </a:p>
          <a:p>
            <a:pPr marL="342900" indent="-342900">
              <a:buFont typeface="Arial" panose="020B0604020202020204" pitchFamily="34" charset="0"/>
              <a:buChar char="•"/>
            </a:pPr>
            <a:r>
              <a:rPr lang="en-US" dirty="0"/>
              <a:t>Early Termination</a:t>
            </a:r>
          </a:p>
          <a:p>
            <a:pPr marL="342900" indent="-342900">
              <a:buFont typeface="Arial" panose="020B0604020202020204" pitchFamily="34" charset="0"/>
              <a:buChar char="•"/>
            </a:pPr>
            <a:r>
              <a:rPr lang="en-US" dirty="0"/>
              <a:t>Limitation of Liability</a:t>
            </a:r>
          </a:p>
          <a:p>
            <a:pPr marL="342900" indent="-342900">
              <a:buFont typeface="Arial" panose="020B0604020202020204" pitchFamily="34" charset="0"/>
              <a:buChar char="•"/>
            </a:pPr>
            <a:r>
              <a:rPr lang="en-US" dirty="0"/>
              <a:t>Defense and Indemnification</a:t>
            </a:r>
          </a:p>
          <a:p>
            <a:pPr marL="342900" indent="-342900">
              <a:buFont typeface="Arial" panose="020B0604020202020204" pitchFamily="34" charset="0"/>
              <a:buChar char="•"/>
            </a:pPr>
            <a:r>
              <a:rPr lang="en-US" dirty="0"/>
              <a:t>Information Privacy/Security</a:t>
            </a:r>
          </a:p>
          <a:p>
            <a:pPr marL="342900" indent="-342900">
              <a:buFont typeface="Arial" panose="020B0604020202020204" pitchFamily="34" charset="0"/>
              <a:buChar char="•"/>
            </a:pPr>
            <a:r>
              <a:rPr lang="en-US" dirty="0"/>
              <a:t>Choice of Law/Venue</a:t>
            </a:r>
          </a:p>
          <a:p>
            <a:pPr marL="342900" indent="-342900">
              <a:buFont typeface="Arial" panose="020B0604020202020204" pitchFamily="34" charset="0"/>
              <a:buChar char="•"/>
            </a:pPr>
            <a:r>
              <a:rPr lang="en-US" dirty="0"/>
              <a:t>Insurance Expectations</a:t>
            </a:r>
          </a:p>
          <a:p>
            <a:pPr marL="342900" indent="-342900">
              <a:buFont typeface="Arial" panose="020B0604020202020204" pitchFamily="34" charset="0"/>
              <a:buChar char="•"/>
            </a:pPr>
            <a:r>
              <a:rPr lang="en-US" dirty="0"/>
              <a:t>Confidentiality</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36752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50169779-9909-3D5F-953E-32B3F664EBD2}"/>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a:off x="3122612" y="-1742"/>
            <a:ext cx="6400800" cy="6254470"/>
          </a:xfrm>
          <a:prstGeom prst="rect">
            <a:avLst/>
          </a:prstGeom>
        </p:spPr>
      </p:pic>
      <p:sp>
        <p:nvSpPr>
          <p:cNvPr id="6" name="TextBox 5">
            <a:extLst>
              <a:ext uri="{FF2B5EF4-FFF2-40B4-BE49-F238E27FC236}">
                <a16:creationId xmlns:a16="http://schemas.microsoft.com/office/drawing/2014/main" id="{559DA744-3AE4-D713-ABB8-C757A8BA4AAF}"/>
              </a:ext>
            </a:extLst>
          </p:cNvPr>
          <p:cNvSpPr txBox="1"/>
          <p:nvPr/>
        </p:nvSpPr>
        <p:spPr>
          <a:xfrm>
            <a:off x="-6767" y="381000"/>
            <a:ext cx="12188825" cy="707886"/>
          </a:xfrm>
          <a:prstGeom prst="rect">
            <a:avLst/>
          </a:prstGeom>
          <a:noFill/>
        </p:spPr>
        <p:txBody>
          <a:bodyPr wrap="square" rtlCol="0">
            <a:spAutoFit/>
          </a:bodyPr>
          <a:lstStyle/>
          <a:p>
            <a:pPr algn="ctr"/>
            <a:r>
              <a:rPr lang="en-US" sz="4000" dirty="0"/>
              <a:t>Signature Authority/Process</a:t>
            </a:r>
          </a:p>
        </p:txBody>
      </p:sp>
      <p:sp>
        <p:nvSpPr>
          <p:cNvPr id="11" name="TextBox 10">
            <a:extLst>
              <a:ext uri="{FF2B5EF4-FFF2-40B4-BE49-F238E27FC236}">
                <a16:creationId xmlns:a16="http://schemas.microsoft.com/office/drawing/2014/main" id="{90577EE6-7FC9-D9FD-F874-4573D6F41E46}"/>
              </a:ext>
            </a:extLst>
          </p:cNvPr>
          <p:cNvSpPr txBox="1"/>
          <p:nvPr/>
        </p:nvSpPr>
        <p:spPr>
          <a:xfrm>
            <a:off x="1827212" y="1209582"/>
            <a:ext cx="8534400" cy="5262979"/>
          </a:xfrm>
          <a:prstGeom prst="rect">
            <a:avLst/>
          </a:prstGeom>
          <a:noFill/>
        </p:spPr>
        <p:txBody>
          <a:bodyPr wrap="square" rtlCol="0">
            <a:spAutoFit/>
          </a:bodyPr>
          <a:lstStyle/>
          <a:p>
            <a:r>
              <a:rPr lang="en-US" dirty="0"/>
              <a:t>University Policy 3-004: Processing and Signing Official Documents</a:t>
            </a:r>
          </a:p>
          <a:p>
            <a:endParaRPr lang="en-US" dirty="0"/>
          </a:p>
          <a:p>
            <a:pPr marL="342900" indent="-342900">
              <a:buFont typeface="Arial" panose="020B0604020202020204" pitchFamily="34" charset="0"/>
              <a:buChar char="•"/>
            </a:pPr>
            <a:r>
              <a:rPr lang="en-US" dirty="0"/>
              <a:t>Applies to “Official Documents.”</a:t>
            </a:r>
          </a:p>
          <a:p>
            <a:pPr marL="342900" indent="-342900">
              <a:buFont typeface="Arial" panose="020B0604020202020204" pitchFamily="34" charset="0"/>
              <a:buChar char="•"/>
            </a:pPr>
            <a:endParaRPr lang="en-US" dirty="0"/>
          </a:p>
          <a:p>
            <a:pPr marL="952393" lvl="1" indent="-342900">
              <a:buFont typeface="Wingdings" panose="05000000000000000000" pitchFamily="2" charset="2"/>
              <a:buChar char="ü"/>
            </a:pPr>
            <a:r>
              <a:rPr lang="en-US" dirty="0"/>
              <a:t>Essentially any writing that obligates a particular course of action or receipt/payment of funds other than routine transactions, e.g., campus orders, limited purchase orders, travel reimbursements. </a:t>
            </a:r>
          </a:p>
          <a:p>
            <a:pPr marL="952393" lvl="1" indent="-342900">
              <a:buFont typeface="Wingdings" panose="05000000000000000000" pitchFamily="2" charset="2"/>
              <a:buChar char="ü"/>
            </a:pPr>
            <a:endParaRPr lang="en-US" dirty="0"/>
          </a:p>
          <a:p>
            <a:pPr marL="342900" indent="-342900">
              <a:buFont typeface="Arial" panose="020B0604020202020204" pitchFamily="34" charset="0"/>
              <a:buChar char="•"/>
            </a:pPr>
            <a:r>
              <a:rPr lang="en-US" dirty="0"/>
              <a:t>Only a cognizant University Officer is authorized to sign official documents.</a:t>
            </a:r>
          </a:p>
          <a:p>
            <a:pPr marL="342900" indent="-342900">
              <a:buFont typeface="Arial" panose="020B0604020202020204" pitchFamily="34" charset="0"/>
              <a:buChar char="•"/>
            </a:pPr>
            <a:endParaRPr lang="en-US" dirty="0"/>
          </a:p>
          <a:p>
            <a:pPr marL="952393" lvl="1" indent="-342900">
              <a:buFont typeface="Wingdings" panose="05000000000000000000" pitchFamily="2" charset="2"/>
              <a:buChar char="ü"/>
            </a:pPr>
            <a:r>
              <a:rPr lang="en-US" dirty="0"/>
              <a:t>Signature authority can be delegated.</a:t>
            </a:r>
          </a:p>
          <a:p>
            <a:pPr marL="952393" lvl="1" indent="-342900">
              <a:buFont typeface="Wingdings" panose="05000000000000000000" pitchFamily="2" charset="2"/>
              <a:buChar char="ü"/>
            </a:pPr>
            <a:endParaRPr lang="en-US" dirty="0"/>
          </a:p>
        </p:txBody>
      </p:sp>
    </p:spTree>
    <p:extLst>
      <p:ext uri="{BB962C8B-B14F-4D97-AF65-F5344CB8AC3E}">
        <p14:creationId xmlns:p14="http://schemas.microsoft.com/office/powerpoint/2010/main" val="79249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 y="5580098"/>
            <a:ext cx="12188810" cy="914399"/>
          </a:xfrm>
        </p:spPr>
        <p:txBody>
          <a:bodyPr anchor="ctr"/>
          <a:lstStyle/>
          <a:p>
            <a:pPr algn="ctr"/>
            <a:r>
              <a:rPr lang="en-US" sz="5400" dirty="0">
                <a:latin typeface="Constantia" panose="02030602050306030303" pitchFamily="18" charset="0"/>
              </a:rPr>
              <a:t>Inflation Reduction Act of 2022</a:t>
            </a:r>
            <a:br>
              <a:rPr lang="en-US" sz="5400" dirty="0">
                <a:latin typeface="Constantia" panose="02030602050306030303" pitchFamily="18" charset="0"/>
              </a:rPr>
            </a:br>
            <a:endParaRPr lang="en-US" sz="5400" dirty="0">
              <a:latin typeface="Constantia" panose="02030602050306030303" pitchFamily="18" charset="0"/>
            </a:endParaRPr>
          </a:p>
        </p:txBody>
      </p:sp>
      <p:sp>
        <p:nvSpPr>
          <p:cNvPr id="4" name="Picture Placeholder 3"/>
          <p:cNvSpPr>
            <a:spLocks noGrp="1"/>
          </p:cNvSpPr>
          <p:nvPr>
            <p:ph type="pic" idx="1"/>
          </p:nvPr>
        </p:nvSpPr>
        <p:spPr/>
      </p:sp>
      <p:sp>
        <p:nvSpPr>
          <p:cNvPr id="5" name="TextBox 4"/>
          <p:cNvSpPr txBox="1"/>
          <p:nvPr/>
        </p:nvSpPr>
        <p:spPr>
          <a:xfrm>
            <a:off x="0" y="6214958"/>
            <a:ext cx="12188809" cy="523220"/>
          </a:xfrm>
          <a:prstGeom prst="rect">
            <a:avLst/>
          </a:prstGeom>
          <a:noFill/>
        </p:spPr>
        <p:txBody>
          <a:bodyPr wrap="square" rtlCol="0">
            <a:spAutoFit/>
          </a:bodyPr>
          <a:lstStyle>
            <a:defPPr>
              <a:defRPr lang="en-US"/>
            </a:defPPr>
          </a:lstStyle>
          <a:p>
            <a:pPr algn="ctr"/>
            <a:r>
              <a:rPr lang="en-US" sz="2800" dirty="0">
                <a:solidFill>
                  <a:schemeClr val="bg1"/>
                </a:solidFill>
                <a:latin typeface="Constantia" panose="02030602050306030303" pitchFamily="18" charset="0"/>
              </a:rPr>
              <a:t>Hailey Ritchie</a:t>
            </a:r>
          </a:p>
        </p:txBody>
      </p:sp>
      <p:pic>
        <p:nvPicPr>
          <p:cNvPr id="9" name="Picture 8"/>
          <p:cNvPicPr>
            <a:picLocks noChangeAspect="1"/>
          </p:cNvPicPr>
          <p:nvPr/>
        </p:nvPicPr>
        <p:blipFill>
          <a:blip r:embed="rId2"/>
          <a:stretch>
            <a:fillRect/>
          </a:stretch>
        </p:blipFill>
        <p:spPr>
          <a:xfrm>
            <a:off x="3122612" y="-474892"/>
            <a:ext cx="5864860" cy="5864860"/>
          </a:xfrm>
          <a:prstGeom prst="rect">
            <a:avLst/>
          </a:prstGeom>
        </p:spPr>
      </p:pic>
    </p:spTree>
    <p:extLst>
      <p:ext uri="{BB962C8B-B14F-4D97-AF65-F5344CB8AC3E}">
        <p14:creationId xmlns:p14="http://schemas.microsoft.com/office/powerpoint/2010/main" val="264320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730769" y="2870409"/>
            <a:ext cx="0" cy="38727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9412191" y="2872202"/>
            <a:ext cx="0" cy="38727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905607" y="2859651"/>
            <a:ext cx="0" cy="38727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244013" y="2516202"/>
            <a:ext cx="1323190" cy="400110"/>
          </a:xfrm>
          <a:prstGeom prst="rect">
            <a:avLst/>
          </a:prstGeom>
          <a:noFill/>
        </p:spPr>
        <p:txBody>
          <a:bodyPr wrap="square" rtlCol="0">
            <a:spAutoFit/>
          </a:bodyPr>
          <a:lstStyle/>
          <a:p>
            <a:pPr algn="ctr"/>
            <a:r>
              <a:rPr lang="en-US" sz="2000" b="1" dirty="0"/>
              <a:t>100% FPL</a:t>
            </a:r>
          </a:p>
        </p:txBody>
      </p:sp>
      <p:sp>
        <p:nvSpPr>
          <p:cNvPr id="28" name="TextBox 27"/>
          <p:cNvSpPr txBox="1"/>
          <p:nvPr/>
        </p:nvSpPr>
        <p:spPr>
          <a:xfrm>
            <a:off x="8750596" y="2516202"/>
            <a:ext cx="1323190" cy="400110"/>
          </a:xfrm>
          <a:prstGeom prst="rect">
            <a:avLst/>
          </a:prstGeom>
          <a:noFill/>
        </p:spPr>
        <p:txBody>
          <a:bodyPr wrap="square" rtlCol="0">
            <a:spAutoFit/>
          </a:bodyPr>
          <a:lstStyle/>
          <a:p>
            <a:pPr algn="ctr"/>
            <a:r>
              <a:rPr lang="en-US" sz="2000" b="1" dirty="0"/>
              <a:t>400% FPL</a:t>
            </a:r>
          </a:p>
        </p:txBody>
      </p:sp>
      <p:sp>
        <p:nvSpPr>
          <p:cNvPr id="29" name="TextBox 28"/>
          <p:cNvSpPr txBox="1"/>
          <p:nvPr/>
        </p:nvSpPr>
        <p:spPr>
          <a:xfrm>
            <a:off x="106709" y="2512332"/>
            <a:ext cx="1323190" cy="400110"/>
          </a:xfrm>
          <a:prstGeom prst="rect">
            <a:avLst/>
          </a:prstGeom>
          <a:noFill/>
        </p:spPr>
        <p:txBody>
          <a:bodyPr wrap="square" rtlCol="0">
            <a:spAutoFit/>
          </a:bodyPr>
          <a:lstStyle/>
          <a:p>
            <a:pPr algn="ctr"/>
            <a:r>
              <a:rPr lang="en-US" sz="2000" b="1" dirty="0"/>
              <a:t>0% FPL</a:t>
            </a:r>
          </a:p>
        </p:txBody>
      </p:sp>
      <p:sp>
        <p:nvSpPr>
          <p:cNvPr id="30" name="TextBox 29"/>
          <p:cNvSpPr txBox="1"/>
          <p:nvPr/>
        </p:nvSpPr>
        <p:spPr>
          <a:xfrm>
            <a:off x="1674810" y="1698689"/>
            <a:ext cx="2461590" cy="707886"/>
          </a:xfrm>
          <a:prstGeom prst="rect">
            <a:avLst/>
          </a:prstGeom>
          <a:noFill/>
          <a:ln>
            <a:solidFill>
              <a:schemeClr val="tx1"/>
            </a:solidFill>
            <a:prstDash val="dashDot"/>
          </a:ln>
        </p:spPr>
        <p:txBody>
          <a:bodyPr wrap="square" rtlCol="0">
            <a:spAutoFit/>
          </a:bodyPr>
          <a:lstStyle/>
          <a:p>
            <a:pPr algn="ctr"/>
            <a:r>
              <a:rPr lang="en-US" sz="2000" dirty="0"/>
              <a:t>Individual: $13,590</a:t>
            </a:r>
          </a:p>
          <a:p>
            <a:pPr algn="ctr"/>
            <a:r>
              <a:rPr lang="en-US" sz="2000" dirty="0"/>
              <a:t>Family of 4: $27,750</a:t>
            </a:r>
          </a:p>
        </p:txBody>
      </p:sp>
      <p:sp>
        <p:nvSpPr>
          <p:cNvPr id="31" name="TextBox 30"/>
          <p:cNvSpPr txBox="1"/>
          <p:nvPr/>
        </p:nvSpPr>
        <p:spPr>
          <a:xfrm>
            <a:off x="8181394" y="1699068"/>
            <a:ext cx="2461590" cy="707886"/>
          </a:xfrm>
          <a:prstGeom prst="rect">
            <a:avLst/>
          </a:prstGeom>
          <a:noFill/>
          <a:ln>
            <a:solidFill>
              <a:schemeClr val="tx1"/>
            </a:solidFill>
            <a:prstDash val="dashDot"/>
          </a:ln>
        </p:spPr>
        <p:txBody>
          <a:bodyPr wrap="square" rtlCol="0">
            <a:spAutoFit/>
          </a:bodyPr>
          <a:lstStyle>
            <a:defPPr>
              <a:defRPr lang="en-US"/>
            </a:defPPr>
            <a:lvl1pPr algn="ctr">
              <a:defRPr sz="2000"/>
            </a:lvl1pPr>
          </a:lstStyle>
          <a:p>
            <a:r>
              <a:rPr lang="en-US" dirty="0"/>
              <a:t>Individual: $54,360</a:t>
            </a:r>
          </a:p>
          <a:p>
            <a:r>
              <a:rPr lang="en-US" dirty="0"/>
              <a:t>Family of 4: $111,000</a:t>
            </a:r>
          </a:p>
        </p:txBody>
      </p:sp>
      <p:cxnSp>
        <p:nvCxnSpPr>
          <p:cNvPr id="32" name="Straight Connector 31"/>
          <p:cNvCxnSpPr/>
          <p:nvPr/>
        </p:nvCxnSpPr>
        <p:spPr>
          <a:xfrm>
            <a:off x="730769" y="3039188"/>
            <a:ext cx="2174838"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9412191" y="3039188"/>
            <a:ext cx="2322682"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905607" y="3039188"/>
            <a:ext cx="6506584"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235759" y="3046871"/>
            <a:ext cx="1321252" cy="400110"/>
          </a:xfrm>
          <a:prstGeom prst="rect">
            <a:avLst/>
          </a:prstGeom>
          <a:noFill/>
        </p:spPr>
        <p:txBody>
          <a:bodyPr wrap="square" rtlCol="0">
            <a:spAutoFit/>
          </a:bodyPr>
          <a:lstStyle/>
          <a:p>
            <a:pPr algn="ctr"/>
            <a:r>
              <a:rPr lang="en-US" sz="2000" i="1" dirty="0"/>
              <a:t>Ineligible</a:t>
            </a:r>
          </a:p>
        </p:txBody>
      </p:sp>
      <p:sp>
        <p:nvSpPr>
          <p:cNvPr id="36" name="TextBox 35"/>
          <p:cNvSpPr txBox="1"/>
          <p:nvPr/>
        </p:nvSpPr>
        <p:spPr>
          <a:xfrm>
            <a:off x="9959931" y="3064046"/>
            <a:ext cx="1321252" cy="400110"/>
          </a:xfrm>
          <a:prstGeom prst="rect">
            <a:avLst/>
          </a:prstGeom>
          <a:noFill/>
        </p:spPr>
        <p:txBody>
          <a:bodyPr wrap="square" rtlCol="0">
            <a:spAutoFit/>
          </a:bodyPr>
          <a:lstStyle/>
          <a:p>
            <a:pPr algn="ctr"/>
            <a:r>
              <a:rPr lang="en-US" sz="2000" i="1" dirty="0"/>
              <a:t>Ineligible</a:t>
            </a:r>
          </a:p>
        </p:txBody>
      </p:sp>
      <p:sp>
        <p:nvSpPr>
          <p:cNvPr id="37" name="TextBox 36"/>
          <p:cNvSpPr txBox="1"/>
          <p:nvPr/>
        </p:nvSpPr>
        <p:spPr>
          <a:xfrm>
            <a:off x="3453350" y="3039926"/>
            <a:ext cx="5411097" cy="400110"/>
          </a:xfrm>
          <a:prstGeom prst="rect">
            <a:avLst/>
          </a:prstGeom>
          <a:noFill/>
        </p:spPr>
        <p:txBody>
          <a:bodyPr wrap="square" rtlCol="0">
            <a:spAutoFit/>
          </a:bodyPr>
          <a:lstStyle/>
          <a:p>
            <a:pPr algn="ctr"/>
            <a:r>
              <a:rPr lang="en-US" sz="2000" i="1" dirty="0"/>
              <a:t>Eligible</a:t>
            </a:r>
          </a:p>
        </p:txBody>
      </p:sp>
      <p:sp>
        <p:nvSpPr>
          <p:cNvPr id="38" name="TextBox 37"/>
          <p:cNvSpPr txBox="1"/>
          <p:nvPr/>
        </p:nvSpPr>
        <p:spPr>
          <a:xfrm>
            <a:off x="3567203" y="3939504"/>
            <a:ext cx="5378824" cy="707886"/>
          </a:xfrm>
          <a:prstGeom prst="rect">
            <a:avLst/>
          </a:prstGeom>
          <a:noFill/>
          <a:ln>
            <a:solidFill>
              <a:schemeClr val="tx1"/>
            </a:solidFill>
            <a:prstDash val="dashDot"/>
          </a:ln>
        </p:spPr>
        <p:txBody>
          <a:bodyPr wrap="square" rtlCol="0">
            <a:spAutoFit/>
          </a:bodyPr>
          <a:lstStyle>
            <a:defPPr>
              <a:defRPr lang="en-US"/>
            </a:defPPr>
            <a:lvl1pPr algn="ctr">
              <a:defRPr sz="2000"/>
            </a:lvl1pPr>
          </a:lstStyle>
          <a:p>
            <a:r>
              <a:rPr lang="en-US" dirty="0"/>
              <a:t>ACA: percentage of income paid for marketplace benchmark premiums range from </a:t>
            </a:r>
            <a:r>
              <a:rPr lang="en-US" dirty="0">
                <a:solidFill>
                  <a:srgbClr val="FF0000"/>
                </a:solidFill>
              </a:rPr>
              <a:t>2.07% to 9.83%</a:t>
            </a:r>
          </a:p>
        </p:txBody>
      </p:sp>
      <p:sp>
        <p:nvSpPr>
          <p:cNvPr id="39" name="TextBox 38"/>
          <p:cNvSpPr txBox="1"/>
          <p:nvPr/>
        </p:nvSpPr>
        <p:spPr>
          <a:xfrm>
            <a:off x="4731064" y="5878066"/>
            <a:ext cx="6128209" cy="400110"/>
          </a:xfrm>
          <a:prstGeom prst="rect">
            <a:avLst/>
          </a:prstGeom>
          <a:noFill/>
          <a:ln>
            <a:solidFill>
              <a:schemeClr val="bg1"/>
            </a:solidFill>
            <a:prstDash val="dashDot"/>
          </a:ln>
        </p:spPr>
        <p:txBody>
          <a:bodyPr wrap="square" rtlCol="0">
            <a:spAutoFit/>
          </a:bodyPr>
          <a:lstStyle>
            <a:defPPr>
              <a:defRPr lang="en-US"/>
            </a:defPPr>
            <a:lvl1pPr algn="ctr">
              <a:defRPr sz="2000"/>
            </a:lvl1pPr>
          </a:lstStyle>
          <a:p>
            <a:r>
              <a:rPr lang="en-US" b="1" dirty="0"/>
              <a:t>IRA: extends ARPA’s enhanced subsidies through 2025</a:t>
            </a:r>
          </a:p>
        </p:txBody>
      </p:sp>
      <p:sp>
        <p:nvSpPr>
          <p:cNvPr id="40" name="TextBox 39"/>
          <p:cNvSpPr txBox="1"/>
          <p:nvPr/>
        </p:nvSpPr>
        <p:spPr>
          <a:xfrm>
            <a:off x="4330102" y="5026530"/>
            <a:ext cx="6863379" cy="707886"/>
          </a:xfrm>
          <a:prstGeom prst="rect">
            <a:avLst/>
          </a:prstGeom>
          <a:noFill/>
          <a:ln>
            <a:solidFill>
              <a:schemeClr val="tx1"/>
            </a:solidFill>
            <a:prstDash val="dashDot"/>
          </a:ln>
        </p:spPr>
        <p:txBody>
          <a:bodyPr wrap="square" rtlCol="0">
            <a:spAutoFit/>
          </a:bodyPr>
          <a:lstStyle>
            <a:defPPr>
              <a:defRPr lang="en-US"/>
            </a:defPPr>
            <a:lvl1pPr algn="ctr">
              <a:defRPr sz="2000"/>
            </a:lvl1pPr>
          </a:lstStyle>
          <a:p>
            <a:r>
              <a:rPr lang="en-US" dirty="0"/>
              <a:t>ARPA: for 2021 and 2022, percentage of income paid for marketplace benchmark premiums range from </a:t>
            </a:r>
            <a:r>
              <a:rPr lang="en-US" dirty="0">
                <a:solidFill>
                  <a:srgbClr val="FF0000"/>
                </a:solidFill>
              </a:rPr>
              <a:t>0% to 8.5%</a:t>
            </a:r>
          </a:p>
        </p:txBody>
      </p:sp>
      <p:sp>
        <p:nvSpPr>
          <p:cNvPr id="41" name="Left Brace 40"/>
          <p:cNvSpPr/>
          <p:nvPr/>
        </p:nvSpPr>
        <p:spPr>
          <a:xfrm rot="16200000">
            <a:off x="5906013" y="422941"/>
            <a:ext cx="505767" cy="6506585"/>
          </a:xfrm>
          <a:prstGeom prst="leftBrace">
            <a:avLst/>
          </a:prstGeom>
          <a:solidFill>
            <a:schemeClr val="bg1"/>
          </a:solid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42" name="Straight Arrow Connector 41"/>
          <p:cNvCxnSpPr>
            <a:stCxn id="40" idx="3"/>
          </p:cNvCxnSpPr>
          <p:nvPr/>
        </p:nvCxnSpPr>
        <p:spPr>
          <a:xfrm>
            <a:off x="11193481" y="5380473"/>
            <a:ext cx="54139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40" idx="1"/>
          </p:cNvCxnSpPr>
          <p:nvPr/>
        </p:nvCxnSpPr>
        <p:spPr>
          <a:xfrm flipH="1">
            <a:off x="2987187" y="5380473"/>
            <a:ext cx="1342915"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2987187" y="5026530"/>
            <a:ext cx="0" cy="3539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181394" y="1162643"/>
            <a:ext cx="2461590" cy="430887"/>
          </a:xfrm>
          <a:prstGeom prst="rect">
            <a:avLst/>
          </a:prstGeom>
          <a:noFill/>
          <a:ln>
            <a:noFill/>
            <a:prstDash val="dashDot"/>
          </a:ln>
        </p:spPr>
        <p:txBody>
          <a:bodyPr wrap="square" rtlCol="0">
            <a:spAutoFit/>
          </a:bodyPr>
          <a:lstStyle>
            <a:defPPr>
              <a:defRPr lang="en-US"/>
            </a:defPPr>
            <a:lvl1pPr algn="ctr">
              <a:defRPr sz="2000"/>
            </a:lvl1pPr>
          </a:lstStyle>
          <a:p>
            <a:r>
              <a:rPr lang="en-US" sz="2200" b="1" dirty="0">
                <a:solidFill>
                  <a:srgbClr val="CC0000"/>
                </a:solidFill>
              </a:rPr>
              <a:t>“Subsidy Cliff”</a:t>
            </a:r>
          </a:p>
        </p:txBody>
      </p:sp>
      <p:sp>
        <p:nvSpPr>
          <p:cNvPr id="48" name="Title 1"/>
          <p:cNvSpPr txBox="1">
            <a:spLocks/>
          </p:cNvSpPr>
          <p:nvPr/>
        </p:nvSpPr>
        <p:spPr>
          <a:xfrm>
            <a:off x="1096994" y="286604"/>
            <a:ext cx="10055781" cy="1450757"/>
          </a:xfrm>
          <a:prstGeom prst="rect">
            <a:avLst/>
          </a:prstGeom>
        </p:spPr>
        <p:txBody>
          <a:bodyPr/>
          <a:lst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a:lstStyle>
          <a:p>
            <a:r>
              <a:rPr lang="en-US" dirty="0"/>
              <a:t>Extends Enhanced Premium Subsidies</a:t>
            </a:r>
          </a:p>
        </p:txBody>
      </p:sp>
      <p:cxnSp>
        <p:nvCxnSpPr>
          <p:cNvPr id="53" name="Straight Connector 52"/>
          <p:cNvCxnSpPr/>
          <p:nvPr/>
        </p:nvCxnSpPr>
        <p:spPr>
          <a:xfrm>
            <a:off x="1235759" y="990600"/>
            <a:ext cx="9735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93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9212" y="219382"/>
            <a:ext cx="6910200" cy="5777381"/>
          </a:xfrm>
          <a:prstGeom prst="rect">
            <a:avLst/>
          </a:prstGeom>
        </p:spPr>
      </p:pic>
      <p:sp>
        <p:nvSpPr>
          <p:cNvPr id="4" name="Text Placeholder 4"/>
          <p:cNvSpPr txBox="1">
            <a:spLocks/>
          </p:cNvSpPr>
          <p:nvPr/>
        </p:nvSpPr>
        <p:spPr>
          <a:xfrm>
            <a:off x="760412" y="6019800"/>
            <a:ext cx="11182121" cy="369888"/>
          </a:xfrm>
          <a:prstGeom prst="rect">
            <a:avLst/>
          </a:prstGeom>
        </p:spPr>
        <p:txBody>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000" dirty="0">
                <a:latin typeface="Calibri Light" panose="020F0302020204030204" pitchFamily="34" charset="0"/>
                <a:cs typeface="Calibri Light" panose="020F0302020204030204" pitchFamily="34" charset="0"/>
              </a:rPr>
              <a:t>Cynthia Cox, Krutika Amin, and Jared Ortaliza, Five Things to Know about the Renewal of Extra Affordable Care Act Subsidies in the Inflation Reduction Act, (KFF, August 11, 2022) </a:t>
            </a:r>
            <a:r>
              <a:rPr lang="en-US" sz="1000" dirty="0">
                <a:latin typeface="Calibri Light" panose="020F0302020204030204" pitchFamily="34" charset="0"/>
                <a:cs typeface="Calibri Light" panose="020F0302020204030204" pitchFamily="34" charset="0"/>
                <a:hlinkClick r:id="rId3"/>
              </a:rPr>
              <a:t>https://www.kff.org/policy-watch/five-things-to-know-about-renewal-of-extra-affordable-care-act-subsidies-in-inflation-reduction-act/</a:t>
            </a:r>
            <a:r>
              <a:rPr lang="en-US" sz="1000" dirty="0">
                <a:latin typeface="Calibri Light" panose="020F0302020204030204" pitchFamily="34" charset="0"/>
                <a:cs typeface="Calibri Light" panose="020F0302020204030204" pitchFamily="34" charset="0"/>
              </a:rPr>
              <a:t> (August 17, 2022)</a:t>
            </a:r>
          </a:p>
        </p:txBody>
      </p:sp>
    </p:spTree>
    <p:extLst>
      <p:ext uri="{BB962C8B-B14F-4D97-AF65-F5344CB8AC3E}">
        <p14:creationId xmlns:p14="http://schemas.microsoft.com/office/powerpoint/2010/main" val="342185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Requires Medicare to Negotiate Prices for Certain Drugs</a:t>
            </a:r>
          </a:p>
        </p:txBody>
      </p:sp>
      <p:sp>
        <p:nvSpPr>
          <p:cNvPr id="3" name="Text Placeholder 2"/>
          <p:cNvSpPr>
            <a:spLocks noGrp="1"/>
          </p:cNvSpPr>
          <p:nvPr>
            <p:ph type="body" idx="1"/>
          </p:nvPr>
        </p:nvSpPr>
        <p:spPr>
          <a:xfrm>
            <a:off x="1096994" y="1846052"/>
            <a:ext cx="4936474" cy="973348"/>
          </a:xfrm>
        </p:spPr>
        <p:txBody>
          <a:bodyPr>
            <a:normAutofit lnSpcReduction="10000"/>
          </a:bodyPr>
          <a:lstStyle/>
          <a:p>
            <a:pPr algn="ctr"/>
            <a:r>
              <a:rPr lang="en-US" sz="3300" b="1" dirty="0"/>
              <a:t>Medicare Part D </a:t>
            </a:r>
          </a:p>
          <a:p>
            <a:pPr algn="ctr"/>
            <a:r>
              <a:rPr lang="en-US" dirty="0"/>
              <a:t>(Retail Drugs)</a:t>
            </a:r>
          </a:p>
        </p:txBody>
      </p:sp>
      <p:sp>
        <p:nvSpPr>
          <p:cNvPr id="5" name="Text Placeholder 4"/>
          <p:cNvSpPr>
            <a:spLocks noGrp="1"/>
          </p:cNvSpPr>
          <p:nvPr>
            <p:ph type="body" sz="quarter" idx="3"/>
          </p:nvPr>
        </p:nvSpPr>
        <p:spPr>
          <a:xfrm>
            <a:off x="6399212" y="1846052"/>
            <a:ext cx="4936474" cy="1049548"/>
          </a:xfrm>
        </p:spPr>
        <p:txBody>
          <a:bodyPr>
            <a:normAutofit/>
          </a:bodyPr>
          <a:lstStyle/>
          <a:p>
            <a:pPr algn="ctr"/>
            <a:r>
              <a:rPr lang="en-US" sz="3300" b="1" dirty="0"/>
              <a:t>Medicare Part b </a:t>
            </a:r>
          </a:p>
          <a:p>
            <a:pPr algn="ctr"/>
            <a:r>
              <a:rPr lang="en-US" dirty="0"/>
              <a:t>(Drugs administered by physicians)</a:t>
            </a:r>
          </a:p>
        </p:txBody>
      </p:sp>
      <p:sp>
        <p:nvSpPr>
          <p:cNvPr id="7" name="Rectangle 6"/>
          <p:cNvSpPr/>
          <p:nvPr/>
        </p:nvSpPr>
        <p:spPr>
          <a:xfrm>
            <a:off x="2525798" y="3041547"/>
            <a:ext cx="2078866" cy="823061"/>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Medicare</a:t>
            </a:r>
          </a:p>
        </p:txBody>
      </p:sp>
      <p:sp>
        <p:nvSpPr>
          <p:cNvPr id="8" name="Rectangle 7"/>
          <p:cNvSpPr/>
          <p:nvPr/>
        </p:nvSpPr>
        <p:spPr>
          <a:xfrm>
            <a:off x="989012" y="4800056"/>
            <a:ext cx="2078866" cy="89976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Drug Manufacturers</a:t>
            </a:r>
          </a:p>
        </p:txBody>
      </p:sp>
      <p:sp>
        <p:nvSpPr>
          <p:cNvPr id="9" name="Rectangle 8"/>
          <p:cNvSpPr/>
          <p:nvPr/>
        </p:nvSpPr>
        <p:spPr>
          <a:xfrm>
            <a:off x="3954600" y="4658213"/>
            <a:ext cx="2078868" cy="1183453"/>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Part D Plans (and MA-PD Plans) / PBMs</a:t>
            </a:r>
          </a:p>
        </p:txBody>
      </p:sp>
      <p:cxnSp>
        <p:nvCxnSpPr>
          <p:cNvPr id="10" name="Straight Connector 9"/>
          <p:cNvCxnSpPr>
            <a:stCxn id="8" idx="3"/>
            <a:endCxn id="9" idx="1"/>
          </p:cNvCxnSpPr>
          <p:nvPr/>
        </p:nvCxnSpPr>
        <p:spPr>
          <a:xfrm flipV="1">
            <a:off x="3067878" y="5249940"/>
            <a:ext cx="886722" cy="1"/>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710724" y="3999836"/>
            <a:ext cx="3709014" cy="400110"/>
          </a:xfrm>
          <a:prstGeom prst="rect">
            <a:avLst/>
          </a:prstGeom>
          <a:noFill/>
        </p:spPr>
        <p:txBody>
          <a:bodyPr wrap="square" rtlCol="0">
            <a:spAutoFit/>
          </a:bodyPr>
          <a:lstStyle/>
          <a:p>
            <a:pPr algn="ctr"/>
            <a:r>
              <a:rPr lang="en-US" sz="2000" i="1" dirty="0"/>
              <a:t>“Non-Interference Provision”</a:t>
            </a:r>
          </a:p>
        </p:txBody>
      </p:sp>
      <p:cxnSp>
        <p:nvCxnSpPr>
          <p:cNvPr id="12" name="Straight Connector 11"/>
          <p:cNvCxnSpPr/>
          <p:nvPr/>
        </p:nvCxnSpPr>
        <p:spPr>
          <a:xfrm>
            <a:off x="989012" y="4399946"/>
            <a:ext cx="50444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Content Placeholder 5"/>
          <p:cNvSpPr>
            <a:spLocks noGrp="1"/>
          </p:cNvSpPr>
          <p:nvPr>
            <p:ph sz="quarter" idx="4"/>
          </p:nvPr>
        </p:nvSpPr>
        <p:spPr>
          <a:xfrm>
            <a:off x="6550233" y="3041547"/>
            <a:ext cx="4634431" cy="2912533"/>
          </a:xfrm>
        </p:spPr>
        <p:txBody>
          <a:bodyPr>
            <a:normAutofit/>
          </a:bodyPr>
          <a:lstStyle/>
          <a:p>
            <a:pPr lvl="1"/>
            <a:r>
              <a:rPr lang="en-US" sz="2000" dirty="0"/>
              <a:t>Medicare pays 106% of Average Sales Price or ASP (ave. price to all non-federal purchasers in U.S.)</a:t>
            </a:r>
          </a:p>
          <a:p>
            <a:pPr marL="201108" lvl="1" indent="0">
              <a:buNone/>
            </a:pPr>
            <a:endParaRPr lang="en-US" sz="2000" dirty="0"/>
          </a:p>
          <a:p>
            <a:pPr lvl="1"/>
            <a:r>
              <a:rPr lang="en-US" sz="2000" dirty="0"/>
              <a:t>If no ASP available, Medicare pays 103% of Wholesale Acquisition Cost or WAC (list price)</a:t>
            </a:r>
          </a:p>
        </p:txBody>
      </p:sp>
    </p:spTree>
    <p:extLst>
      <p:ext uri="{BB962C8B-B14F-4D97-AF65-F5344CB8AC3E}">
        <p14:creationId xmlns:p14="http://schemas.microsoft.com/office/powerpoint/2010/main" val="122875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Requires Medicare to Negotiate Prices for Certain Drugs</a:t>
            </a:r>
          </a:p>
        </p:txBody>
      </p:sp>
      <p:sp>
        <p:nvSpPr>
          <p:cNvPr id="3" name="Content Placeholder 2"/>
          <p:cNvSpPr>
            <a:spLocks noGrp="1"/>
          </p:cNvSpPr>
          <p:nvPr>
            <p:ph idx="1"/>
          </p:nvPr>
        </p:nvSpPr>
        <p:spPr>
          <a:xfrm>
            <a:off x="1096994" y="2362200"/>
            <a:ext cx="2863817" cy="3506894"/>
          </a:xfrm>
        </p:spPr>
        <p:txBody>
          <a:bodyPr/>
          <a:lstStyle/>
          <a:p>
            <a:pPr lvl="1"/>
            <a:r>
              <a:rPr lang="en-US" sz="2400" dirty="0"/>
              <a:t>Single source drugs under Parts D and B</a:t>
            </a:r>
          </a:p>
          <a:p>
            <a:pPr lvl="2"/>
            <a:r>
              <a:rPr lang="en-US" sz="1800" dirty="0"/>
              <a:t>Except orphan drugs, plasma-derived products, and low-spend drugs (&lt;$100)</a:t>
            </a:r>
          </a:p>
          <a:p>
            <a:pPr marL="383933" lvl="2" indent="0">
              <a:buNone/>
            </a:pPr>
            <a:endParaRPr lang="en-US" sz="1800" dirty="0"/>
          </a:p>
          <a:p>
            <a:pPr lvl="1"/>
            <a:r>
              <a:rPr lang="en-US" sz="2400" dirty="0"/>
              <a:t>High-spend drugs</a:t>
            </a:r>
          </a:p>
        </p:txBody>
      </p:sp>
      <p:pic>
        <p:nvPicPr>
          <p:cNvPr id="4" name="Picture 3"/>
          <p:cNvPicPr>
            <a:picLocks noChangeAspect="1"/>
          </p:cNvPicPr>
          <p:nvPr/>
        </p:nvPicPr>
        <p:blipFill>
          <a:blip r:embed="rId2"/>
          <a:stretch>
            <a:fillRect/>
          </a:stretch>
        </p:blipFill>
        <p:spPr>
          <a:xfrm>
            <a:off x="4294775" y="1844748"/>
            <a:ext cx="6858000" cy="3945262"/>
          </a:xfrm>
          <a:prstGeom prst="rect">
            <a:avLst/>
          </a:prstGeom>
          <a:ln>
            <a:solidFill>
              <a:schemeClr val="tx1">
                <a:lumMod val="65000"/>
                <a:lumOff val="35000"/>
              </a:schemeClr>
            </a:solidFill>
          </a:ln>
        </p:spPr>
      </p:pic>
      <p:sp>
        <p:nvSpPr>
          <p:cNvPr id="6" name="Text Placeholder 4"/>
          <p:cNvSpPr txBox="1">
            <a:spLocks/>
          </p:cNvSpPr>
          <p:nvPr/>
        </p:nvSpPr>
        <p:spPr>
          <a:xfrm>
            <a:off x="303212" y="5840791"/>
            <a:ext cx="11714603" cy="369888"/>
          </a:xfrm>
          <a:prstGeom prst="rect">
            <a:avLst/>
          </a:prstGeom>
        </p:spPr>
        <p:txBody>
          <a:bodyPr/>
          <a:lstStyle>
            <a:lvl1pPr marL="0" indent="0" algn="l" defTabSz="731520" rtl="0" eaLnBrk="1" latinLnBrk="0" hangingPunct="1">
              <a:spcBef>
                <a:spcPct val="20000"/>
              </a:spcBef>
              <a:buFont typeface="Arial"/>
              <a:buNone/>
              <a:defRPr sz="1200" b="0" i="0" kern="1200" baseline="0">
                <a:solidFill>
                  <a:srgbClr val="A31527"/>
                </a:solidFill>
                <a:latin typeface="Century Gothic" charset="0"/>
                <a:ea typeface="+mn-ea"/>
                <a:cs typeface="Avenir Roman"/>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Roman"/>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Roman"/>
              </a:defRPr>
            </a:lvl4pPr>
            <a:lvl5pPr marL="3291840" indent="-365760" algn="l" defTabSz="731520"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Roman"/>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r>
              <a:rPr lang="en-US" sz="1000" dirty="0">
                <a:latin typeface="Calibri Light" panose="020F0302020204030204" pitchFamily="34" charset="0"/>
                <a:cs typeface="Calibri Light" panose="020F0302020204030204" pitchFamily="34" charset="0"/>
              </a:rPr>
              <a:t>Juliette Cubanski and Tricia Neuman, Relatively Few Drugs Account for a Large Share of Medicare Prescription Drug Spending, (KFF, April 19, 2021) </a:t>
            </a:r>
            <a:r>
              <a:rPr lang="en-US" sz="1000" dirty="0">
                <a:latin typeface="Calibri Light" panose="020F0302020204030204" pitchFamily="34" charset="0"/>
                <a:cs typeface="Calibri Light" panose="020F0302020204030204" pitchFamily="34" charset="0"/>
                <a:hlinkClick r:id="rId3"/>
              </a:rPr>
              <a:t>https://www.kff.org/medicare/issue-brief/relatively-few-drugs-account-for-a-large-share-of-medicare-prescription-drug-spending/#:~:text=Medicare%20Part%20B,-Medicare%20Part%20B&amp;text=Part%20B%20covers%20a%20substantially,drugs%20are%20relatively%20costly%20medications</a:t>
            </a:r>
            <a:r>
              <a:rPr lang="en-US" sz="1000" dirty="0">
                <a:latin typeface="Calibri Light" panose="020F0302020204030204" pitchFamily="34" charset="0"/>
                <a:cs typeface="Calibri Light" panose="020F0302020204030204" pitchFamily="34" charset="0"/>
              </a:rPr>
              <a:t> (August 18, 2022)</a:t>
            </a:r>
          </a:p>
          <a:p>
            <a:endParaRPr lang="en-US" sz="1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5427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Requires Medicare to Negotiate Prices for Certain Drugs</a:t>
            </a:r>
          </a:p>
        </p:txBody>
      </p:sp>
      <p:sp>
        <p:nvSpPr>
          <p:cNvPr id="3" name="Content Placeholder 2"/>
          <p:cNvSpPr txBox="1">
            <a:spLocks/>
          </p:cNvSpPr>
          <p:nvPr/>
        </p:nvSpPr>
        <p:spPr>
          <a:xfrm>
            <a:off x="947718" y="2202589"/>
            <a:ext cx="7512018" cy="381000"/>
          </a:xfrm>
          <a:prstGeom prst="rect">
            <a:avLst/>
          </a:prstGeom>
        </p:spPr>
        <p:txBody>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sz="2400" dirty="0"/>
              <a:t>Been on market for several years</a:t>
            </a:r>
          </a:p>
        </p:txBody>
      </p:sp>
      <p:cxnSp>
        <p:nvCxnSpPr>
          <p:cNvPr id="4" name="Straight Arrow Connector 3"/>
          <p:cNvCxnSpPr/>
          <p:nvPr/>
        </p:nvCxnSpPr>
        <p:spPr>
          <a:xfrm>
            <a:off x="684212" y="4876800"/>
            <a:ext cx="1098218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951566" y="4481059"/>
            <a:ext cx="0" cy="65419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439923" y="4680332"/>
            <a:ext cx="0" cy="4406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925460" y="4694579"/>
            <a:ext cx="0" cy="4406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405653" y="4496845"/>
            <a:ext cx="0" cy="6640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876886" y="4496845"/>
            <a:ext cx="0" cy="6384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374301" y="4496845"/>
            <a:ext cx="0" cy="6384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84693" y="5117956"/>
            <a:ext cx="944237" cy="400110"/>
          </a:xfrm>
          <a:prstGeom prst="rect">
            <a:avLst/>
          </a:prstGeom>
          <a:noFill/>
        </p:spPr>
        <p:txBody>
          <a:bodyPr wrap="square" rtlCol="0">
            <a:spAutoFit/>
          </a:bodyPr>
          <a:lstStyle/>
          <a:p>
            <a:pPr algn="ctr"/>
            <a:r>
              <a:rPr lang="en-US" sz="2000" dirty="0">
                <a:solidFill>
                  <a:schemeClr val="tx1">
                    <a:lumMod val="75000"/>
                    <a:lumOff val="25000"/>
                  </a:schemeClr>
                </a:solidFill>
              </a:rPr>
              <a:t>2023</a:t>
            </a:r>
          </a:p>
        </p:txBody>
      </p:sp>
      <p:sp>
        <p:nvSpPr>
          <p:cNvPr id="12" name="TextBox 11"/>
          <p:cNvSpPr txBox="1"/>
          <p:nvPr/>
        </p:nvSpPr>
        <p:spPr>
          <a:xfrm>
            <a:off x="1967805" y="5121007"/>
            <a:ext cx="944237" cy="400110"/>
          </a:xfrm>
          <a:prstGeom prst="rect">
            <a:avLst/>
          </a:prstGeom>
          <a:noFill/>
        </p:spPr>
        <p:txBody>
          <a:bodyPr wrap="square" rtlCol="0">
            <a:spAutoFit/>
          </a:bodyPr>
          <a:lstStyle/>
          <a:p>
            <a:pPr algn="ctr"/>
            <a:r>
              <a:rPr lang="en-US" sz="2000" dirty="0">
                <a:solidFill>
                  <a:schemeClr val="tx1">
                    <a:lumMod val="75000"/>
                    <a:lumOff val="25000"/>
                  </a:schemeClr>
                </a:solidFill>
              </a:rPr>
              <a:t>2024</a:t>
            </a:r>
          </a:p>
        </p:txBody>
      </p:sp>
      <p:sp>
        <p:nvSpPr>
          <p:cNvPr id="13" name="TextBox 12"/>
          <p:cNvSpPr txBox="1"/>
          <p:nvPr/>
        </p:nvSpPr>
        <p:spPr>
          <a:xfrm>
            <a:off x="3453342" y="5121533"/>
            <a:ext cx="944237" cy="400110"/>
          </a:xfrm>
          <a:prstGeom prst="rect">
            <a:avLst/>
          </a:prstGeom>
          <a:noFill/>
        </p:spPr>
        <p:txBody>
          <a:bodyPr wrap="square" rtlCol="0">
            <a:spAutoFit/>
          </a:bodyPr>
          <a:lstStyle/>
          <a:p>
            <a:pPr algn="ctr"/>
            <a:r>
              <a:rPr lang="en-US" sz="2000" dirty="0">
                <a:solidFill>
                  <a:schemeClr val="tx1">
                    <a:lumMod val="75000"/>
                    <a:lumOff val="25000"/>
                  </a:schemeClr>
                </a:solidFill>
              </a:rPr>
              <a:t>2025</a:t>
            </a:r>
          </a:p>
        </p:txBody>
      </p:sp>
      <p:sp>
        <p:nvSpPr>
          <p:cNvPr id="14" name="TextBox 13"/>
          <p:cNvSpPr txBox="1"/>
          <p:nvPr/>
        </p:nvSpPr>
        <p:spPr>
          <a:xfrm>
            <a:off x="4933534" y="5116044"/>
            <a:ext cx="944237" cy="400110"/>
          </a:xfrm>
          <a:prstGeom prst="rect">
            <a:avLst/>
          </a:prstGeom>
          <a:noFill/>
        </p:spPr>
        <p:txBody>
          <a:bodyPr wrap="square" rtlCol="0">
            <a:spAutoFit/>
          </a:bodyPr>
          <a:lstStyle/>
          <a:p>
            <a:pPr algn="ctr"/>
            <a:r>
              <a:rPr lang="en-US" sz="2000" dirty="0">
                <a:solidFill>
                  <a:schemeClr val="tx1">
                    <a:lumMod val="75000"/>
                    <a:lumOff val="25000"/>
                  </a:schemeClr>
                </a:solidFill>
              </a:rPr>
              <a:t>2026</a:t>
            </a:r>
          </a:p>
        </p:txBody>
      </p:sp>
      <p:sp>
        <p:nvSpPr>
          <p:cNvPr id="15" name="TextBox 14"/>
          <p:cNvSpPr txBox="1"/>
          <p:nvPr/>
        </p:nvSpPr>
        <p:spPr>
          <a:xfrm>
            <a:off x="6404768" y="5110775"/>
            <a:ext cx="944237" cy="400110"/>
          </a:xfrm>
          <a:prstGeom prst="rect">
            <a:avLst/>
          </a:prstGeom>
          <a:noFill/>
        </p:spPr>
        <p:txBody>
          <a:bodyPr wrap="square" rtlCol="0">
            <a:spAutoFit/>
          </a:bodyPr>
          <a:lstStyle/>
          <a:p>
            <a:pPr algn="ctr"/>
            <a:r>
              <a:rPr lang="en-US" sz="2000" dirty="0">
                <a:solidFill>
                  <a:schemeClr val="tx1">
                    <a:lumMod val="75000"/>
                    <a:lumOff val="25000"/>
                  </a:schemeClr>
                </a:solidFill>
              </a:rPr>
              <a:t>2027</a:t>
            </a:r>
          </a:p>
        </p:txBody>
      </p:sp>
      <p:sp>
        <p:nvSpPr>
          <p:cNvPr id="16" name="TextBox 15"/>
          <p:cNvSpPr txBox="1"/>
          <p:nvPr/>
        </p:nvSpPr>
        <p:spPr>
          <a:xfrm>
            <a:off x="7902183" y="5117956"/>
            <a:ext cx="944237" cy="400110"/>
          </a:xfrm>
          <a:prstGeom prst="rect">
            <a:avLst/>
          </a:prstGeom>
          <a:noFill/>
        </p:spPr>
        <p:txBody>
          <a:bodyPr wrap="square" rtlCol="0">
            <a:spAutoFit/>
          </a:bodyPr>
          <a:lstStyle/>
          <a:p>
            <a:pPr algn="ctr"/>
            <a:r>
              <a:rPr lang="en-US" sz="2000" dirty="0">
                <a:solidFill>
                  <a:schemeClr val="tx1">
                    <a:lumMod val="75000"/>
                    <a:lumOff val="25000"/>
                  </a:schemeClr>
                </a:solidFill>
              </a:rPr>
              <a:t>2028</a:t>
            </a:r>
          </a:p>
        </p:txBody>
      </p:sp>
      <p:cxnSp>
        <p:nvCxnSpPr>
          <p:cNvPr id="17" name="Straight Connector 16"/>
          <p:cNvCxnSpPr/>
          <p:nvPr/>
        </p:nvCxnSpPr>
        <p:spPr>
          <a:xfrm>
            <a:off x="9823436" y="4525921"/>
            <a:ext cx="0" cy="6306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9351318" y="5110775"/>
            <a:ext cx="944237" cy="400110"/>
          </a:xfrm>
          <a:prstGeom prst="rect">
            <a:avLst/>
          </a:prstGeom>
          <a:noFill/>
        </p:spPr>
        <p:txBody>
          <a:bodyPr wrap="square" rtlCol="0">
            <a:spAutoFit/>
          </a:bodyPr>
          <a:lstStyle/>
          <a:p>
            <a:pPr algn="ctr"/>
            <a:r>
              <a:rPr lang="en-US" sz="2000" dirty="0">
                <a:solidFill>
                  <a:schemeClr val="tx1">
                    <a:lumMod val="75000"/>
                    <a:lumOff val="25000"/>
                  </a:schemeClr>
                </a:solidFill>
              </a:rPr>
              <a:t>2029</a:t>
            </a:r>
          </a:p>
        </p:txBody>
      </p:sp>
      <p:sp>
        <p:nvSpPr>
          <p:cNvPr id="21" name="Rectangle 20"/>
          <p:cNvSpPr/>
          <p:nvPr/>
        </p:nvSpPr>
        <p:spPr>
          <a:xfrm>
            <a:off x="5181219" y="3619092"/>
            <a:ext cx="1324665" cy="877753"/>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10 Part D Drugs</a:t>
            </a:r>
          </a:p>
        </p:txBody>
      </p:sp>
      <p:sp>
        <p:nvSpPr>
          <p:cNvPr id="22" name="Rectangle 21"/>
          <p:cNvSpPr/>
          <p:nvPr/>
        </p:nvSpPr>
        <p:spPr>
          <a:xfrm>
            <a:off x="6690668" y="3614701"/>
            <a:ext cx="1316674" cy="886533"/>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15 Part D Drugs</a:t>
            </a:r>
          </a:p>
        </p:txBody>
      </p:sp>
      <p:sp>
        <p:nvSpPr>
          <p:cNvPr id="23" name="Rectangle 22"/>
          <p:cNvSpPr/>
          <p:nvPr/>
        </p:nvSpPr>
        <p:spPr>
          <a:xfrm>
            <a:off x="8225691" y="3213162"/>
            <a:ext cx="1241458" cy="1312759"/>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15 Part D </a:t>
            </a:r>
            <a:r>
              <a:rPr lang="en-US" sz="2000" i="1" dirty="0"/>
              <a:t>or</a:t>
            </a:r>
            <a:r>
              <a:rPr lang="en-US" sz="2000" dirty="0"/>
              <a:t> Part B Drugs</a:t>
            </a:r>
          </a:p>
        </p:txBody>
      </p:sp>
      <p:sp>
        <p:nvSpPr>
          <p:cNvPr id="24" name="Rectangle 23"/>
          <p:cNvSpPr/>
          <p:nvPr/>
        </p:nvSpPr>
        <p:spPr>
          <a:xfrm>
            <a:off x="9685934" y="3213162"/>
            <a:ext cx="1208771" cy="1312759"/>
          </a:xfrm>
          <a:prstGeom prst="rect">
            <a:avLst/>
          </a:prstGeom>
          <a:solidFill>
            <a:schemeClr val="tx2">
              <a:lumMod val="5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20 Part D </a:t>
            </a:r>
            <a:r>
              <a:rPr lang="en-US" sz="2000" i="1" dirty="0"/>
              <a:t>or</a:t>
            </a:r>
            <a:r>
              <a:rPr lang="en-US" sz="2000" dirty="0"/>
              <a:t> Part B Drugs</a:t>
            </a:r>
          </a:p>
        </p:txBody>
      </p:sp>
      <p:sp>
        <p:nvSpPr>
          <p:cNvPr id="25" name="Isosceles Triangle 24"/>
          <p:cNvSpPr/>
          <p:nvPr/>
        </p:nvSpPr>
        <p:spPr>
          <a:xfrm rot="5400000">
            <a:off x="10612502" y="3488878"/>
            <a:ext cx="1310431" cy="763655"/>
          </a:xfrm>
          <a:prstGeom prst="triangl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6" name="Rectangle 25"/>
          <p:cNvSpPr/>
          <p:nvPr/>
        </p:nvSpPr>
        <p:spPr>
          <a:xfrm>
            <a:off x="711557" y="3352800"/>
            <a:ext cx="2639656" cy="1144045"/>
          </a:xfrm>
          <a:prstGeom prst="rect">
            <a:avLst/>
          </a:prstGeom>
          <a:solidFill>
            <a:schemeClr val="bg1"/>
          </a:solidFill>
          <a:ln>
            <a:solidFill>
              <a:schemeClr val="tx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i="1" dirty="0">
                <a:solidFill>
                  <a:schemeClr val="tx1">
                    <a:lumMod val="75000"/>
                    <a:lumOff val="25000"/>
                  </a:schemeClr>
                </a:solidFill>
              </a:rPr>
              <a:t>First drugs selected for negotiation of “maximum fair price”</a:t>
            </a:r>
          </a:p>
        </p:txBody>
      </p:sp>
    </p:spTree>
    <p:extLst>
      <p:ext uri="{BB962C8B-B14F-4D97-AF65-F5344CB8AC3E}">
        <p14:creationId xmlns:p14="http://schemas.microsoft.com/office/powerpoint/2010/main" val="114256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Caps Certain Drug Costs</a:t>
            </a:r>
          </a:p>
        </p:txBody>
      </p:sp>
      <p:sp>
        <p:nvSpPr>
          <p:cNvPr id="3" name="Content Placeholder 2"/>
          <p:cNvSpPr>
            <a:spLocks noGrp="1"/>
          </p:cNvSpPr>
          <p:nvPr>
            <p:ph idx="1"/>
          </p:nvPr>
        </p:nvSpPr>
        <p:spPr>
          <a:xfrm>
            <a:off x="1096994" y="1981200"/>
            <a:ext cx="10055781" cy="4023360"/>
          </a:xfrm>
        </p:spPr>
        <p:txBody>
          <a:bodyPr/>
          <a:lstStyle/>
          <a:p>
            <a:pPr lvl="1"/>
            <a:r>
              <a:rPr lang="en-US" sz="2800" dirty="0"/>
              <a:t>Total out-of-pocket Medicare Part D drug costs capped at $2,000/year</a:t>
            </a:r>
          </a:p>
          <a:p>
            <a:pPr marL="201108" lvl="1" indent="0">
              <a:buNone/>
            </a:pPr>
            <a:endParaRPr lang="en-US" sz="2800" dirty="0"/>
          </a:p>
          <a:p>
            <a:pPr lvl="1"/>
            <a:r>
              <a:rPr lang="en-US" sz="2800" dirty="0"/>
              <a:t>Cost of insulin for Medicare beneficiaries capped at $35/month per prescription for:</a:t>
            </a:r>
          </a:p>
          <a:p>
            <a:pPr lvl="2"/>
            <a:r>
              <a:rPr lang="en-US" sz="2400" dirty="0"/>
              <a:t>Covered insulin products in Part D; and</a:t>
            </a:r>
          </a:p>
          <a:p>
            <a:pPr lvl="2"/>
            <a:r>
              <a:rPr lang="en-US" sz="2400" dirty="0"/>
              <a:t>Insulin furnished through DME in Part B</a:t>
            </a:r>
          </a:p>
          <a:p>
            <a:pPr lvl="1"/>
            <a:endParaRPr lang="en-US" dirty="0"/>
          </a:p>
          <a:p>
            <a:pPr lvl="1"/>
            <a:endParaRPr lang="en-US" dirty="0"/>
          </a:p>
        </p:txBody>
      </p:sp>
      <p:sp>
        <p:nvSpPr>
          <p:cNvPr id="5" name="Rectangle 4"/>
          <p:cNvSpPr/>
          <p:nvPr/>
        </p:nvSpPr>
        <p:spPr>
          <a:xfrm>
            <a:off x="7237412" y="4191000"/>
            <a:ext cx="3733800" cy="1524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Does NOT apply to private plans</a:t>
            </a:r>
          </a:p>
        </p:txBody>
      </p:sp>
    </p:spTree>
    <p:extLst>
      <p:ext uri="{BB962C8B-B14F-4D97-AF65-F5344CB8AC3E}">
        <p14:creationId xmlns:p14="http://schemas.microsoft.com/office/powerpoint/2010/main" val="271766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298116-7949-4C0E-8A32-4CB1626982A1}"/>
              </a:ext>
            </a:extLst>
          </p:cNvPr>
          <p:cNvSpPr>
            <a:spLocks noGrp="1"/>
          </p:cNvSpPr>
          <p:nvPr>
            <p:ph type="title"/>
          </p:nvPr>
        </p:nvSpPr>
        <p:spPr>
          <a:xfrm>
            <a:off x="403307" y="685800"/>
            <a:ext cx="10477012" cy="777077"/>
          </a:xfrm>
        </p:spPr>
        <p:txBody>
          <a:bodyPr rtlCol="0" anchor="t">
            <a:noAutofit/>
          </a:bodyPr>
          <a:lstStyle/>
          <a:p>
            <a:pPr algn="ctr">
              <a:defRPr/>
            </a:pPr>
            <a:r>
              <a:rPr lang="en-US" sz="3200" b="1" dirty="0"/>
              <a:t>Export Control Compliance is Relevant to Many Routine Activities!</a:t>
            </a:r>
          </a:p>
        </p:txBody>
      </p:sp>
      <p:sp>
        <p:nvSpPr>
          <p:cNvPr id="2" name="Footer Placeholder 1">
            <a:extLst>
              <a:ext uri="{FF2B5EF4-FFF2-40B4-BE49-F238E27FC236}">
                <a16:creationId xmlns:a16="http://schemas.microsoft.com/office/drawing/2014/main" id="{DCFC7CAA-F466-41CA-B0ED-6F7E05DC9845}"/>
              </a:ext>
            </a:extLst>
          </p:cNvPr>
          <p:cNvSpPr>
            <a:spLocks noGrp="1"/>
          </p:cNvSpPr>
          <p:nvPr>
            <p:ph type="ftr" sz="quarter" idx="11"/>
          </p:nvPr>
        </p:nvSpPr>
        <p:spPr/>
        <p:txBody>
          <a:bodyPr/>
          <a:lstStyle/>
          <a:p>
            <a:pPr>
              <a:defRPr/>
            </a:pPr>
            <a:r>
              <a:rPr lang="en-US" dirty="0"/>
              <a:t>October 2022</a:t>
            </a:r>
          </a:p>
        </p:txBody>
      </p:sp>
      <p:sp>
        <p:nvSpPr>
          <p:cNvPr id="3" name="Slide Number Placeholder 2">
            <a:extLst>
              <a:ext uri="{FF2B5EF4-FFF2-40B4-BE49-F238E27FC236}">
                <a16:creationId xmlns:a16="http://schemas.microsoft.com/office/drawing/2014/main" id="{E3E8DFDE-587C-4B9E-B836-5C7DA7C00D7F}"/>
              </a:ext>
            </a:extLst>
          </p:cNvPr>
          <p:cNvSpPr>
            <a:spLocks noGrp="1"/>
          </p:cNvSpPr>
          <p:nvPr>
            <p:ph type="sldNum" sz="quarter" idx="12"/>
          </p:nvPr>
        </p:nvSpPr>
        <p:spPr/>
        <p:txBody>
          <a:bodyPr>
            <a:normAutofit/>
          </a:bodyPr>
          <a:lstStyle/>
          <a:p>
            <a:pPr>
              <a:defRPr/>
            </a:pPr>
            <a:fld id="{5AE595B4-734E-4E0F-BBCB-C05509DB00C4}" type="slidenum">
              <a:rPr lang="en-US" smtClean="0"/>
              <a:pPr>
                <a:defRPr/>
              </a:pPr>
              <a:t>5</a:t>
            </a:fld>
            <a:endParaRPr lang="en-US" dirty="0"/>
          </a:p>
        </p:txBody>
      </p:sp>
      <p:graphicFrame>
        <p:nvGraphicFramePr>
          <p:cNvPr id="6" name="Content Placeholder 3">
            <a:extLst>
              <a:ext uri="{FF2B5EF4-FFF2-40B4-BE49-F238E27FC236}">
                <a16:creationId xmlns:a16="http://schemas.microsoft.com/office/drawing/2014/main" id="{DBCFB91D-19A7-85B3-CE44-F1EA72292BA7}"/>
              </a:ext>
            </a:extLst>
          </p:cNvPr>
          <p:cNvGraphicFramePr>
            <a:graphicFrameLocks/>
          </p:cNvGraphicFramePr>
          <p:nvPr/>
        </p:nvGraphicFramePr>
        <p:xfrm>
          <a:off x="403307" y="1462877"/>
          <a:ext cx="10477012" cy="4822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820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Provisions: 10 Takeaways</a:t>
            </a:r>
          </a:p>
        </p:txBody>
      </p:sp>
      <p:sp>
        <p:nvSpPr>
          <p:cNvPr id="3" name="Content Placeholder 2"/>
          <p:cNvSpPr>
            <a:spLocks noGrp="1"/>
          </p:cNvSpPr>
          <p:nvPr>
            <p:ph idx="1"/>
          </p:nvPr>
        </p:nvSpPr>
        <p:spPr>
          <a:xfrm>
            <a:off x="1096995" y="1845734"/>
            <a:ext cx="7226267" cy="4023360"/>
          </a:xfrm>
        </p:spPr>
        <p:txBody>
          <a:bodyPr/>
          <a:lstStyle/>
          <a:p>
            <a:pPr marL="457200" indent="-457200">
              <a:buFont typeface="+mj-lt"/>
              <a:buAutoNum type="arabicPeriod"/>
            </a:pPr>
            <a:r>
              <a:rPr lang="en-US" dirty="0"/>
              <a:t>Single largest climate and energy investment in U.S. history ($368B)</a:t>
            </a:r>
          </a:p>
          <a:p>
            <a:pPr marL="457200" indent="-457200">
              <a:buFont typeface="+mj-lt"/>
              <a:buAutoNum type="arabicPeriod"/>
            </a:pPr>
            <a:r>
              <a:rPr lang="en-US" dirty="0"/>
              <a:t>Expected to drive significant emissions reductions</a:t>
            </a:r>
          </a:p>
          <a:p>
            <a:pPr marL="457200" indent="-457200">
              <a:buFont typeface="+mj-lt"/>
              <a:buAutoNum type="arabicPeriod"/>
            </a:pPr>
            <a:r>
              <a:rPr lang="en-US" dirty="0"/>
              <a:t>Over $60B for environmental and climate justice initiatives</a:t>
            </a:r>
          </a:p>
          <a:p>
            <a:pPr marL="744538" lvl="1" indent="-285750"/>
            <a:r>
              <a:rPr lang="en-US" dirty="0"/>
              <a:t>Office of Environmental Justice and External Civil Rights (EPA)</a:t>
            </a:r>
          </a:p>
          <a:p>
            <a:pPr marL="744538" lvl="1" indent="-285750"/>
            <a:r>
              <a:rPr lang="en-US" dirty="0"/>
              <a:t>Justice40 Initiative</a:t>
            </a:r>
          </a:p>
          <a:p>
            <a:pPr marL="457200" indent="-457200">
              <a:buFont typeface="+mj-lt"/>
              <a:buAutoNum type="arabicPeriod"/>
            </a:pPr>
            <a:r>
              <a:rPr lang="en-US" dirty="0"/>
              <a:t>Over $250B for conservation, ecosystem, and habitat restoration projects on NPS and BLM lands</a:t>
            </a:r>
          </a:p>
          <a:p>
            <a:pPr marL="457200" indent="-457200">
              <a:buFont typeface="+mj-lt"/>
              <a:buAutoNum type="arabicPeriod"/>
            </a:pPr>
            <a:r>
              <a:rPr lang="en-US" dirty="0"/>
              <a:t>Lots of drought mitigation funding opportunities, especially in the Colorado River Basin</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pic>
        <p:nvPicPr>
          <p:cNvPr id="4" name="Picture 3"/>
          <p:cNvPicPr>
            <a:picLocks noChangeAspect="1"/>
          </p:cNvPicPr>
          <p:nvPr/>
        </p:nvPicPr>
        <p:blipFill>
          <a:blip r:embed="rId2"/>
          <a:stretch>
            <a:fillRect/>
          </a:stretch>
        </p:blipFill>
        <p:spPr>
          <a:xfrm>
            <a:off x="8323262" y="2333414"/>
            <a:ext cx="3105150" cy="3048000"/>
          </a:xfrm>
          <a:prstGeom prst="rect">
            <a:avLst/>
          </a:prstGeom>
        </p:spPr>
      </p:pic>
      <p:sp>
        <p:nvSpPr>
          <p:cNvPr id="5" name="TextBox 4"/>
          <p:cNvSpPr txBox="1"/>
          <p:nvPr/>
        </p:nvSpPr>
        <p:spPr>
          <a:xfrm>
            <a:off x="455612" y="5921104"/>
            <a:ext cx="10972800" cy="400110"/>
          </a:xfrm>
          <a:prstGeom prst="rect">
            <a:avLst/>
          </a:prstGeom>
          <a:noFill/>
        </p:spPr>
        <p:txBody>
          <a:bodyPr wrap="square" rtlCol="0">
            <a:spAutoFit/>
          </a:bodyPr>
          <a:lstStyle/>
          <a:p>
            <a:r>
              <a:rPr lang="en-US" sz="1000" cap="small" dirty="0">
                <a:latin typeface="Calibri Light" panose="020F0302020204030204" pitchFamily="34" charset="0"/>
                <a:cs typeface="Calibri Light" panose="020F0302020204030204" pitchFamily="34" charset="0"/>
              </a:rPr>
              <a:t>U.S. Dep’t of Energy, Office of Policy</a:t>
            </a:r>
            <a:r>
              <a:rPr lang="en-US" sz="1000" dirty="0">
                <a:latin typeface="Calibri Light" panose="020F0302020204030204" pitchFamily="34" charset="0"/>
                <a:cs typeface="Calibri Light" panose="020F0302020204030204" pitchFamily="34" charset="0"/>
              </a:rPr>
              <a:t>, </a:t>
            </a:r>
            <a:r>
              <a:rPr lang="en-US" sz="1000" i="1" dirty="0">
                <a:latin typeface="Calibri Light" panose="020F0302020204030204" pitchFamily="34" charset="0"/>
                <a:cs typeface="Calibri Light" panose="020F0302020204030204" pitchFamily="34" charset="0"/>
              </a:rPr>
              <a:t>The Inflation Reduction Act Drives Significant Emissions Reductions and Positions America to Reach Our Climate Goals </a:t>
            </a:r>
            <a:r>
              <a:rPr lang="en-US" sz="1000" dirty="0">
                <a:latin typeface="Calibri Light" panose="020F0302020204030204" pitchFamily="34" charset="0"/>
                <a:cs typeface="Calibri Light" panose="020F0302020204030204" pitchFamily="34" charset="0"/>
              </a:rPr>
              <a:t>(Aug. 2022), </a:t>
            </a:r>
            <a:endParaRPr lang="en-US" sz="1000" dirty="0">
              <a:latin typeface="Calibri Light" panose="020F0302020204030204" pitchFamily="34" charset="0"/>
              <a:cs typeface="Calibri Light" panose="020F0302020204030204" pitchFamily="34" charset="0"/>
              <a:hlinkClick r:id="rId3"/>
            </a:endParaRPr>
          </a:p>
          <a:p>
            <a:r>
              <a:rPr lang="en-US" sz="1000" dirty="0">
                <a:latin typeface="Calibri Light" panose="020F0302020204030204" pitchFamily="34" charset="0"/>
                <a:cs typeface="Calibri Light" panose="020F0302020204030204" pitchFamily="34" charset="0"/>
                <a:hlinkClick r:id="rId3"/>
              </a:rPr>
              <a:t>https://www.energy.gov/sites/default/files/2022-08/8.18%20InflationReductionAct_Factsheet_Final.pdf</a:t>
            </a:r>
            <a:r>
              <a:rPr lang="en-US" sz="1000" dirty="0">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176787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52910" y="432628"/>
            <a:ext cx="6434138" cy="5859057"/>
          </a:xfrm>
          <a:prstGeom prst="rect">
            <a:avLst/>
          </a:prstGeom>
        </p:spPr>
      </p:pic>
      <p:sp>
        <p:nvSpPr>
          <p:cNvPr id="3" name="Content Placeholder 2"/>
          <p:cNvSpPr txBox="1">
            <a:spLocks/>
          </p:cNvSpPr>
          <p:nvPr/>
        </p:nvSpPr>
        <p:spPr>
          <a:xfrm>
            <a:off x="379412" y="1371600"/>
            <a:ext cx="4419600" cy="3261360"/>
          </a:xfrm>
          <a:prstGeom prst="rect">
            <a:avLst/>
          </a:prstGeom>
        </p:spPr>
        <p:txBody>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61963" indent="-461963">
              <a:buFont typeface="+mj-lt"/>
              <a:buAutoNum type="arabicPeriod" startAt="6"/>
            </a:pPr>
            <a:r>
              <a:rPr lang="en-US" sz="2400" dirty="0"/>
              <a:t>Multiple financial incentives will help make clean energy options more accessible to consumers </a:t>
            </a:r>
          </a:p>
          <a:p>
            <a:pPr marL="461963" indent="-461963">
              <a:buFont typeface="+mj-lt"/>
              <a:buAutoNum type="arabicPeriod" startAt="6"/>
            </a:pPr>
            <a:r>
              <a:rPr lang="en-US" sz="2400" dirty="0"/>
              <a:t>Focus on clean energy production and manufacturing in the U.S.</a:t>
            </a:r>
          </a:p>
          <a:p>
            <a:pPr marL="461963" indent="-461963">
              <a:buFont typeface="+mj-lt"/>
              <a:buAutoNum type="arabicPeriod" startAt="6"/>
            </a:pPr>
            <a:r>
              <a:rPr lang="en-US" sz="2400" dirty="0"/>
              <a:t>New “methane fee”</a:t>
            </a:r>
          </a:p>
          <a:p>
            <a:pPr marL="461963" indent="-461963">
              <a:buFont typeface="+mj-lt"/>
              <a:buAutoNum type="arabicPeriod" startAt="6"/>
            </a:pPr>
            <a:endParaRPr lang="en-US" sz="2400" dirty="0"/>
          </a:p>
          <a:p>
            <a:pPr marL="461963" indent="-461963">
              <a:buFont typeface="+mj-lt"/>
              <a:buAutoNum type="arabicPeriod" startAt="6"/>
            </a:pPr>
            <a:endParaRPr lang="en-US" sz="2400" dirty="0"/>
          </a:p>
          <a:p>
            <a:pPr marL="461963" indent="-461963">
              <a:buFont typeface="+mj-lt"/>
              <a:buAutoNum type="arabicPeriod" startAt="6"/>
            </a:pPr>
            <a:endParaRPr lang="en-US" sz="2400" dirty="0"/>
          </a:p>
          <a:p>
            <a:pPr marL="461963" indent="-461963">
              <a:buAutoNum type="arabicPeriod" startAt="6"/>
            </a:pPr>
            <a:endParaRPr lang="en-US" sz="2400" dirty="0"/>
          </a:p>
          <a:p>
            <a:pPr marL="461963" indent="-461963">
              <a:buAutoNum type="arabicPeriod" startAt="6"/>
            </a:pPr>
            <a:endParaRPr lang="en-US" sz="2400" dirty="0"/>
          </a:p>
          <a:p>
            <a:pPr marL="461963" indent="-461963">
              <a:buAutoNum type="arabicPeriod" startAt="6"/>
            </a:pPr>
            <a:endParaRPr lang="en-US" sz="2400" dirty="0"/>
          </a:p>
          <a:p>
            <a:pPr marL="461963" indent="-461963">
              <a:buAutoNum type="arabicPeriod" startAt="6"/>
            </a:pPr>
            <a:endParaRPr lang="en-US" dirty="0"/>
          </a:p>
          <a:p>
            <a:pPr marL="461963" indent="-461963">
              <a:buAutoNum type="arabicPeriod" startAt="6"/>
            </a:pPr>
            <a:endParaRPr lang="en-US" sz="2400" dirty="0"/>
          </a:p>
        </p:txBody>
      </p:sp>
      <p:sp>
        <p:nvSpPr>
          <p:cNvPr id="4" name="TextBox 3"/>
          <p:cNvSpPr txBox="1"/>
          <p:nvPr/>
        </p:nvSpPr>
        <p:spPr>
          <a:xfrm>
            <a:off x="4875212" y="78685"/>
            <a:ext cx="6992531" cy="353943"/>
          </a:xfrm>
          <a:prstGeom prst="rect">
            <a:avLst/>
          </a:prstGeom>
          <a:noFill/>
        </p:spPr>
        <p:txBody>
          <a:bodyPr wrap="square" rtlCol="0">
            <a:spAutoFit/>
          </a:bodyPr>
          <a:lstStyle/>
          <a:p>
            <a:r>
              <a:rPr lang="en-US" sz="1700" b="1" dirty="0">
                <a:hlinkClick r:id="rId3"/>
              </a:rPr>
              <a:t>https://www.whitehouse.gov/cleanenergy/?utm_source=cleanenergy.gov</a:t>
            </a:r>
            <a:endParaRPr lang="en-US" sz="1700" b="1" dirty="0"/>
          </a:p>
        </p:txBody>
      </p:sp>
    </p:spTree>
    <p:extLst>
      <p:ext uri="{BB962C8B-B14F-4D97-AF65-F5344CB8AC3E}">
        <p14:creationId xmlns:p14="http://schemas.microsoft.com/office/powerpoint/2010/main" val="392938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79412" y="2514600"/>
            <a:ext cx="4419600" cy="2118360"/>
          </a:xfrm>
          <a:prstGeom prst="rect">
            <a:avLst/>
          </a:prstGeom>
        </p:spPr>
        <p:txBody>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61963" indent="-461963">
              <a:buFont typeface="+mj-lt"/>
              <a:buAutoNum type="arabicPeriod" startAt="9"/>
            </a:pPr>
            <a:r>
              <a:rPr lang="en-US" sz="2400" dirty="0"/>
              <a:t>Not everyone is happy </a:t>
            </a:r>
          </a:p>
          <a:p>
            <a:pPr marL="461963" indent="-461963">
              <a:buFont typeface="+mj-lt"/>
              <a:buAutoNum type="arabicPeriod" startAt="9"/>
            </a:pPr>
            <a:r>
              <a:rPr lang="en-US" sz="2400" dirty="0"/>
              <a:t>It’s all about the details</a:t>
            </a:r>
          </a:p>
          <a:p>
            <a:pPr marL="461963" indent="-461963">
              <a:buFont typeface="+mj-lt"/>
              <a:buAutoNum type="arabicPeriod" startAt="9"/>
            </a:pPr>
            <a:endParaRPr lang="en-US" sz="2400" dirty="0"/>
          </a:p>
          <a:p>
            <a:pPr marL="461963" indent="-461963">
              <a:buAutoNum type="arabicPeriod" startAt="9"/>
            </a:pPr>
            <a:endParaRPr lang="en-US" sz="2400" dirty="0"/>
          </a:p>
          <a:p>
            <a:pPr marL="461963" indent="-461963">
              <a:buAutoNum type="arabicPeriod" startAt="9"/>
            </a:pPr>
            <a:endParaRPr lang="en-US" sz="2400" dirty="0"/>
          </a:p>
          <a:p>
            <a:pPr marL="0" indent="0">
              <a:buNone/>
            </a:pPr>
            <a:endParaRPr lang="en-US" sz="2400" dirty="0"/>
          </a:p>
          <a:p>
            <a:pPr marL="461963" indent="-461963">
              <a:buAutoNum type="arabicPeriod" startAt="5"/>
            </a:pPr>
            <a:endParaRPr lang="en-US" sz="2400" dirty="0"/>
          </a:p>
          <a:p>
            <a:pPr marL="461963" indent="-461963">
              <a:buAutoNum type="arabicPeriod" startAt="5"/>
            </a:pPr>
            <a:endParaRPr lang="en-US" dirty="0"/>
          </a:p>
          <a:p>
            <a:pPr marL="461963" indent="-461963">
              <a:buAutoNum type="arabicPeriod" startAt="5"/>
            </a:pPr>
            <a:endParaRPr lang="en-US" sz="2400" dirty="0"/>
          </a:p>
        </p:txBody>
      </p:sp>
      <p:pic>
        <p:nvPicPr>
          <p:cNvPr id="3" name="Picture 2"/>
          <p:cNvPicPr>
            <a:picLocks noChangeAspect="1"/>
          </p:cNvPicPr>
          <p:nvPr/>
        </p:nvPicPr>
        <p:blipFill>
          <a:blip r:embed="rId2"/>
          <a:stretch>
            <a:fillRect/>
          </a:stretch>
        </p:blipFill>
        <p:spPr>
          <a:xfrm>
            <a:off x="5256212" y="457200"/>
            <a:ext cx="6239978" cy="523875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063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2849" y="228600"/>
            <a:ext cx="10107220" cy="6019800"/>
          </a:xfrm>
          <a:prstGeom prst="rect">
            <a:avLst/>
          </a:prstGeom>
        </p:spPr>
      </p:pic>
      <p:sp>
        <p:nvSpPr>
          <p:cNvPr id="10" name="Cloud Callout 9"/>
          <p:cNvSpPr/>
          <p:nvPr/>
        </p:nvSpPr>
        <p:spPr>
          <a:xfrm>
            <a:off x="2360612" y="228600"/>
            <a:ext cx="2667000" cy="1676400"/>
          </a:xfrm>
          <a:prstGeom prst="cloudCallout">
            <a:avLst>
              <a:gd name="adj1" fmla="val 32987"/>
              <a:gd name="adj2" fmla="val 87236"/>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How will U of U Health respond to climate-related crises?</a:t>
            </a:r>
          </a:p>
        </p:txBody>
      </p:sp>
      <p:sp>
        <p:nvSpPr>
          <p:cNvPr id="11" name="Cloud Callout 10"/>
          <p:cNvSpPr/>
          <p:nvPr/>
        </p:nvSpPr>
        <p:spPr>
          <a:xfrm>
            <a:off x="100258" y="1687919"/>
            <a:ext cx="2641354" cy="1981200"/>
          </a:xfrm>
          <a:prstGeom prst="cloudCallout">
            <a:avLst>
              <a:gd name="adj1" fmla="val 53916"/>
              <a:gd name="adj2" fmla="val 6908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How should education and research at the U respond to climate change?</a:t>
            </a:r>
          </a:p>
        </p:txBody>
      </p:sp>
      <p:sp>
        <p:nvSpPr>
          <p:cNvPr id="12" name="Cloud Callout 11"/>
          <p:cNvSpPr/>
          <p:nvPr/>
        </p:nvSpPr>
        <p:spPr>
          <a:xfrm>
            <a:off x="9332912" y="702635"/>
            <a:ext cx="2743199" cy="1981200"/>
          </a:xfrm>
          <a:prstGeom prst="cloudCallout">
            <a:avLst>
              <a:gd name="adj1" fmla="val -44732"/>
              <a:gd name="adj2" fmla="val 738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What actions should the U take to equitably respond to climate change?</a:t>
            </a:r>
          </a:p>
        </p:txBody>
      </p:sp>
      <p:sp>
        <p:nvSpPr>
          <p:cNvPr id="13" name="Cloud Callout 12"/>
          <p:cNvSpPr/>
          <p:nvPr/>
        </p:nvSpPr>
        <p:spPr>
          <a:xfrm>
            <a:off x="9523412" y="3493681"/>
            <a:ext cx="2362200" cy="1676400"/>
          </a:xfrm>
          <a:prstGeom prst="cloudCallout">
            <a:avLst>
              <a:gd name="adj1" fmla="val -44355"/>
              <a:gd name="adj2" fmla="val 7708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Which climate actions should be prioritized?</a:t>
            </a:r>
          </a:p>
        </p:txBody>
      </p:sp>
    </p:spTree>
    <p:extLst>
      <p:ext uri="{BB962C8B-B14F-4D97-AF65-F5344CB8AC3E}">
        <p14:creationId xmlns:p14="http://schemas.microsoft.com/office/powerpoint/2010/main" val="34732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0612" y="76200"/>
            <a:ext cx="7086600" cy="2208349"/>
          </a:xfrm>
          <a:prstGeom prst="rect">
            <a:avLst/>
          </a:prstGeom>
        </p:spPr>
      </p:pic>
      <p:pic>
        <p:nvPicPr>
          <p:cNvPr id="4" name="Picture 3"/>
          <p:cNvPicPr>
            <a:picLocks noChangeAspect="1"/>
          </p:cNvPicPr>
          <p:nvPr/>
        </p:nvPicPr>
        <p:blipFill>
          <a:blip r:embed="rId3"/>
          <a:stretch>
            <a:fillRect/>
          </a:stretch>
        </p:blipFill>
        <p:spPr>
          <a:xfrm>
            <a:off x="1865312" y="2307586"/>
            <a:ext cx="6743700" cy="4000500"/>
          </a:xfrm>
          <a:prstGeom prst="rect">
            <a:avLst/>
          </a:prstGeom>
        </p:spPr>
      </p:pic>
      <p:pic>
        <p:nvPicPr>
          <p:cNvPr id="5" name="Picture 4"/>
          <p:cNvPicPr>
            <a:picLocks noChangeAspect="1"/>
          </p:cNvPicPr>
          <p:nvPr/>
        </p:nvPicPr>
        <p:blipFill>
          <a:blip r:embed="rId4"/>
          <a:stretch>
            <a:fillRect/>
          </a:stretch>
        </p:blipFill>
        <p:spPr>
          <a:xfrm>
            <a:off x="8761412" y="2318160"/>
            <a:ext cx="2207104" cy="3979351"/>
          </a:xfrm>
          <a:prstGeom prst="rect">
            <a:avLst/>
          </a:prstGeom>
        </p:spPr>
      </p:pic>
      <p:sp>
        <p:nvSpPr>
          <p:cNvPr id="6" name="TextBox 5"/>
          <p:cNvSpPr txBox="1"/>
          <p:nvPr/>
        </p:nvSpPr>
        <p:spPr>
          <a:xfrm>
            <a:off x="5112746" y="6400800"/>
            <a:ext cx="6992531" cy="353943"/>
          </a:xfrm>
          <a:prstGeom prst="rect">
            <a:avLst/>
          </a:prstGeom>
          <a:noFill/>
        </p:spPr>
        <p:txBody>
          <a:bodyPr wrap="square" rtlCol="0">
            <a:spAutoFit/>
          </a:bodyPr>
          <a:lstStyle/>
          <a:p>
            <a:pPr algn="r"/>
            <a:r>
              <a:rPr lang="en-US" sz="1700" b="1" dirty="0">
                <a:solidFill>
                  <a:schemeClr val="bg1"/>
                </a:solidFill>
                <a:hlinkClick r:id="rId5"/>
              </a:rPr>
              <a:t>https://sustainability.utah.edu/dashboard/</a:t>
            </a:r>
            <a:r>
              <a:rPr lang="en-US" sz="1700" b="1" dirty="0">
                <a:solidFill>
                  <a:schemeClr val="bg1"/>
                </a:solidFill>
              </a:rPr>
              <a:t> </a:t>
            </a:r>
          </a:p>
        </p:txBody>
      </p:sp>
    </p:spTree>
    <p:extLst>
      <p:ext uri="{BB962C8B-B14F-4D97-AF65-F5344CB8AC3E}">
        <p14:creationId xmlns:p14="http://schemas.microsoft.com/office/powerpoint/2010/main" val="86308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 y="5580098"/>
            <a:ext cx="12188810" cy="914399"/>
          </a:xfrm>
        </p:spPr>
        <p:txBody>
          <a:bodyPr anchor="ctr"/>
          <a:lstStyle/>
          <a:p>
            <a:pPr algn="ctr"/>
            <a:r>
              <a:rPr lang="en-US" sz="5400" dirty="0">
                <a:latin typeface="Constantia" panose="02030602050306030303" pitchFamily="18" charset="0"/>
              </a:rPr>
              <a:t>Key Issues in Utah Legislation</a:t>
            </a:r>
            <a:br>
              <a:rPr lang="en-US" sz="5400" dirty="0">
                <a:latin typeface="Constantia" panose="02030602050306030303" pitchFamily="18" charset="0"/>
              </a:rPr>
            </a:br>
            <a:endParaRPr lang="en-US" sz="5400" dirty="0">
              <a:latin typeface="Constantia" panose="02030602050306030303" pitchFamily="18" charset="0"/>
            </a:endParaRPr>
          </a:p>
        </p:txBody>
      </p:sp>
      <p:sp>
        <p:nvSpPr>
          <p:cNvPr id="4" name="Picture Placeholder 3"/>
          <p:cNvSpPr>
            <a:spLocks noGrp="1"/>
          </p:cNvSpPr>
          <p:nvPr>
            <p:ph type="pic" idx="1"/>
          </p:nvPr>
        </p:nvSpPr>
        <p:spPr/>
      </p:sp>
      <p:sp>
        <p:nvSpPr>
          <p:cNvPr id="5" name="TextBox 4"/>
          <p:cNvSpPr txBox="1"/>
          <p:nvPr/>
        </p:nvSpPr>
        <p:spPr>
          <a:xfrm>
            <a:off x="0" y="6214958"/>
            <a:ext cx="12188809" cy="523220"/>
          </a:xfrm>
          <a:prstGeom prst="rect">
            <a:avLst/>
          </a:prstGeom>
          <a:noFill/>
        </p:spPr>
        <p:txBody>
          <a:bodyPr wrap="square" rtlCol="0">
            <a:spAutoFit/>
          </a:bodyPr>
          <a:lstStyle>
            <a:defPPr>
              <a:defRPr lang="en-US"/>
            </a:defPPr>
          </a:lstStyle>
          <a:p>
            <a:pPr algn="ctr"/>
            <a:r>
              <a:rPr lang="en-US" sz="2800" dirty="0">
                <a:solidFill>
                  <a:schemeClr val="bg1"/>
                </a:solidFill>
                <a:latin typeface="Constantia" panose="02030602050306030303" pitchFamily="18" charset="0"/>
              </a:rPr>
              <a:t>Rebekah Bradway</a:t>
            </a:r>
          </a:p>
        </p:txBody>
      </p:sp>
      <p:pic>
        <p:nvPicPr>
          <p:cNvPr id="3" name="Picture 2">
            <a:extLst>
              <a:ext uri="{FF2B5EF4-FFF2-40B4-BE49-F238E27FC236}">
                <a16:creationId xmlns:a16="http://schemas.microsoft.com/office/drawing/2014/main" id="{834F2D5C-0961-6556-BE19-DCAB41FC51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3012" y="84602"/>
            <a:ext cx="7010400" cy="4745872"/>
          </a:xfrm>
          <a:prstGeom prst="rect">
            <a:avLst/>
          </a:prstGeom>
        </p:spPr>
      </p:pic>
    </p:spTree>
    <p:extLst>
      <p:ext uri="{BB962C8B-B14F-4D97-AF65-F5344CB8AC3E}">
        <p14:creationId xmlns:p14="http://schemas.microsoft.com/office/powerpoint/2010/main" val="10156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4" y="286603"/>
            <a:ext cx="10055780" cy="1450757"/>
          </a:xfrm>
        </p:spPr>
        <p:txBody>
          <a:bodyPr>
            <a:normAutofit/>
          </a:bodyPr>
          <a:lstStyle/>
          <a:p>
            <a:r>
              <a:rPr lang="en-US" dirty="0"/>
              <a:t>Data Privacy</a:t>
            </a:r>
          </a:p>
        </p:txBody>
      </p:sp>
      <p:sp>
        <p:nvSpPr>
          <p:cNvPr id="3" name="Content Placeholder 2"/>
          <p:cNvSpPr>
            <a:spLocks noGrp="1"/>
          </p:cNvSpPr>
          <p:nvPr>
            <p:ph idx="1"/>
          </p:nvPr>
        </p:nvSpPr>
        <p:spPr>
          <a:xfrm>
            <a:off x="1096993" y="1845734"/>
            <a:ext cx="6453306" cy="4023360"/>
          </a:xfrm>
        </p:spPr>
        <p:txBody>
          <a:bodyPr>
            <a:normAutofit/>
          </a:bodyPr>
          <a:lstStyle/>
          <a:p>
            <a:pPr>
              <a:buFont typeface="Arial" panose="020B0604020202020204" pitchFamily="34" charset="0"/>
              <a:buChar char="•"/>
            </a:pPr>
            <a:r>
              <a:rPr lang="en-US" i="1" dirty="0">
                <a:solidFill>
                  <a:srgbClr val="0070C0"/>
                </a:solidFill>
              </a:rPr>
              <a:t> SB 226 Higher Education Data Privacy and Governance Revisions</a:t>
            </a:r>
            <a:r>
              <a:rPr lang="en-US" dirty="0">
                <a:solidFill>
                  <a:srgbClr val="0070C0"/>
                </a:solidFill>
              </a:rPr>
              <a:t> </a:t>
            </a:r>
            <a:r>
              <a:rPr lang="en-US" dirty="0"/>
              <a:t>(Sen. Anderegg and Rep. J. Moss)</a:t>
            </a:r>
          </a:p>
          <a:p>
            <a:pPr lvl="1">
              <a:buFont typeface="Arial" panose="020B0604020202020204" pitchFamily="34" charset="0"/>
              <a:buChar char="•"/>
            </a:pPr>
            <a:r>
              <a:rPr lang="en-US" dirty="0"/>
              <a:t>Creates a higher education privacy advisory group to advise institutions regarding student data protections</a:t>
            </a:r>
          </a:p>
          <a:p>
            <a:pPr lvl="1">
              <a:buFont typeface="Arial" panose="020B0604020202020204" pitchFamily="34" charset="0"/>
              <a:buChar char="•"/>
            </a:pPr>
            <a:r>
              <a:rPr lang="en-US" dirty="0"/>
              <a:t>Requires institutions of higher education to:</a:t>
            </a:r>
          </a:p>
          <a:p>
            <a:pPr lvl="2">
              <a:buFont typeface="Arial" panose="020B0604020202020204" pitchFamily="34" charset="0"/>
              <a:buChar char="•"/>
            </a:pPr>
            <a:r>
              <a:rPr lang="en-US" sz="1600" dirty="0"/>
              <a:t>Adopt certain privacy policies</a:t>
            </a:r>
          </a:p>
          <a:p>
            <a:pPr lvl="2">
              <a:buFont typeface="Arial" panose="020B0604020202020204" pitchFamily="34" charset="0"/>
              <a:buChar char="•"/>
            </a:pPr>
            <a:r>
              <a:rPr lang="en-US" sz="1600" dirty="0"/>
              <a:t>Create a data governance plan </a:t>
            </a:r>
          </a:p>
          <a:p>
            <a:pPr lvl="2">
              <a:buFont typeface="Arial" panose="020B0604020202020204" pitchFamily="34" charset="0"/>
              <a:buChar char="•"/>
            </a:pPr>
            <a:r>
              <a:rPr lang="en-US" sz="1600" dirty="0"/>
              <a:t>Include certain provisions in agreements with third-party contractors that receive student data from the institution</a:t>
            </a:r>
          </a:p>
        </p:txBody>
      </p:sp>
      <p:pic>
        <p:nvPicPr>
          <p:cNvPr id="7" name="Picture 6" descr="Programming data on computer monitor">
            <a:extLst>
              <a:ext uri="{FF2B5EF4-FFF2-40B4-BE49-F238E27FC236}">
                <a16:creationId xmlns:a16="http://schemas.microsoft.com/office/drawing/2014/main" id="{9BDF2AB2-1290-80DD-8355-8019B66D59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18481" y="1916318"/>
            <a:ext cx="3134292" cy="3471012"/>
          </a:xfrm>
          <a:prstGeom prst="rect">
            <a:avLst/>
          </a:prstGeom>
        </p:spPr>
      </p:pic>
    </p:spTree>
    <p:extLst>
      <p:ext uri="{BB962C8B-B14F-4D97-AF65-F5344CB8AC3E}">
        <p14:creationId xmlns:p14="http://schemas.microsoft.com/office/powerpoint/2010/main" val="297927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3475" y="634946"/>
            <a:ext cx="6573260" cy="1450757"/>
          </a:xfrm>
        </p:spPr>
        <p:txBody>
          <a:bodyPr>
            <a:normAutofit/>
          </a:bodyPr>
          <a:lstStyle/>
          <a:p>
            <a:r>
              <a:rPr lang="en-US" dirty="0"/>
              <a:t>Financial Aid</a:t>
            </a:r>
          </a:p>
        </p:txBody>
      </p:sp>
      <p:pic>
        <p:nvPicPr>
          <p:cNvPr id="5" name="Picture 4" descr="Throwing graduation caps">
            <a:extLst>
              <a:ext uri="{FF2B5EF4-FFF2-40B4-BE49-F238E27FC236}">
                <a16:creationId xmlns:a16="http://schemas.microsoft.com/office/drawing/2014/main" id="{0EAFB7A4-8B59-9E13-A407-26D424DADA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633833" y="640081"/>
            <a:ext cx="4000273" cy="5314406"/>
          </a:xfrm>
          <a:prstGeom prst="rect">
            <a:avLst/>
          </a:prstGeom>
        </p:spPr>
      </p:pic>
      <p:sp>
        <p:nvSpPr>
          <p:cNvPr id="3" name="Content Placeholder 2"/>
          <p:cNvSpPr>
            <a:spLocks noGrp="1"/>
          </p:cNvSpPr>
          <p:nvPr>
            <p:ph idx="1"/>
          </p:nvPr>
        </p:nvSpPr>
        <p:spPr>
          <a:xfrm>
            <a:off x="4973473" y="2198914"/>
            <a:ext cx="6573261" cy="3670180"/>
          </a:xfrm>
        </p:spPr>
        <p:txBody>
          <a:bodyPr>
            <a:normAutofit/>
          </a:bodyPr>
          <a:lstStyle/>
          <a:p>
            <a:pPr>
              <a:buFont typeface="Arial" panose="020B0604020202020204" pitchFamily="34" charset="0"/>
              <a:buChar char="•"/>
            </a:pPr>
            <a:r>
              <a:rPr lang="en-US" i="1" dirty="0"/>
              <a:t> </a:t>
            </a:r>
            <a:r>
              <a:rPr lang="en-US" i="1" dirty="0">
                <a:solidFill>
                  <a:srgbClr val="0070C0"/>
                </a:solidFill>
              </a:rPr>
              <a:t>HB 355 Higher Education Financial Aid Amendments </a:t>
            </a:r>
            <a:r>
              <a:rPr lang="en-US" dirty="0"/>
              <a:t>(Rep. Peterson and Sen. Millner)</a:t>
            </a:r>
          </a:p>
          <a:p>
            <a:pPr lvl="1">
              <a:buFont typeface="Arial" panose="020B0604020202020204" pitchFamily="34" charset="0"/>
              <a:buChar char="•"/>
            </a:pPr>
            <a:r>
              <a:rPr lang="en-US" dirty="0"/>
              <a:t>Modifies provisions related to higher education financial aid, including provisions related to:</a:t>
            </a:r>
          </a:p>
          <a:p>
            <a:pPr lvl="2">
              <a:buFont typeface="Arial" panose="020B0604020202020204" pitchFamily="34" charset="0"/>
              <a:buChar char="•"/>
            </a:pPr>
            <a:r>
              <a:rPr lang="en-US" sz="1600" dirty="0"/>
              <a:t>Public Safety Officer Career Advancement Reimbursement Program</a:t>
            </a:r>
          </a:p>
          <a:p>
            <a:pPr lvl="2">
              <a:buFont typeface="Arial" panose="020B0604020202020204" pitchFamily="34" charset="0"/>
              <a:buChar char="•"/>
            </a:pPr>
            <a:r>
              <a:rPr lang="en-US" sz="1600" dirty="0"/>
              <a:t>Opportunity Scholarship</a:t>
            </a:r>
          </a:p>
          <a:p>
            <a:pPr lvl="2">
              <a:buFont typeface="Arial" panose="020B0604020202020204" pitchFamily="34" charset="0"/>
              <a:buChar char="•"/>
            </a:pPr>
            <a:r>
              <a:rPr lang="en-US" sz="1600" dirty="0"/>
              <a:t>Access Utah Promise Scholarship</a:t>
            </a:r>
          </a:p>
          <a:p>
            <a:pPr lvl="2">
              <a:buFont typeface="Arial" panose="020B0604020202020204" pitchFamily="34" charset="0"/>
              <a:buChar char="•"/>
            </a:pPr>
            <a:r>
              <a:rPr lang="en-US" sz="1600" dirty="0"/>
              <a:t>Terrel H. Bell Teaching Incentive Loan Program</a:t>
            </a:r>
          </a:p>
          <a:p>
            <a:pPr lvl="2">
              <a:buFont typeface="Arial" panose="020B0604020202020204" pitchFamily="34" charset="0"/>
              <a:buChar char="•"/>
            </a:pPr>
            <a:r>
              <a:rPr lang="en-US" sz="1600" dirty="0"/>
              <a:t>Success Stipend Program</a:t>
            </a:r>
          </a:p>
          <a:p>
            <a:pPr lvl="2">
              <a:buFont typeface="Arial" panose="020B0604020202020204" pitchFamily="34" charset="0"/>
              <a:buChar char="•"/>
            </a:pPr>
            <a:r>
              <a:rPr lang="en-US" sz="1600" dirty="0"/>
              <a:t>Strategic Workforce Investment</a:t>
            </a:r>
          </a:p>
        </p:txBody>
      </p:sp>
    </p:spTree>
    <p:extLst>
      <p:ext uri="{BB962C8B-B14F-4D97-AF65-F5344CB8AC3E}">
        <p14:creationId xmlns:p14="http://schemas.microsoft.com/office/powerpoint/2010/main" val="195277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Higher Education</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i="1" dirty="0">
                <a:solidFill>
                  <a:srgbClr val="0070C0"/>
                </a:solidFill>
              </a:rPr>
              <a:t> HB 226 Higher Education and Corrections Council </a:t>
            </a:r>
            <a:r>
              <a:rPr lang="en-US" dirty="0"/>
              <a:t>(Rep. Snow and Sen. Owens)</a:t>
            </a:r>
          </a:p>
          <a:p>
            <a:pPr lvl="1">
              <a:buFont typeface="Arial" panose="020B0604020202020204" pitchFamily="34" charset="0"/>
              <a:buChar char="•"/>
            </a:pPr>
            <a:r>
              <a:rPr lang="en-US" dirty="0"/>
              <a:t>Creates the Higher Education and Corrections Council to advise the Utah Board of Higher Education and the Legislature regarding the development and delivery of accredited higher education curriculum to incarcerated individuals in the state correctional system</a:t>
            </a:r>
          </a:p>
          <a:p>
            <a:pPr>
              <a:buFont typeface="Arial" panose="020B0604020202020204" pitchFamily="34" charset="0"/>
              <a:buChar char="•"/>
            </a:pPr>
            <a:r>
              <a:rPr lang="en-US" dirty="0"/>
              <a:t> </a:t>
            </a:r>
            <a:r>
              <a:rPr lang="en-US" i="1" dirty="0">
                <a:solidFill>
                  <a:srgbClr val="0070C0"/>
                </a:solidFill>
              </a:rPr>
              <a:t>HCR 16 Concurrent Resolution Recognizing Student Athletes’ Right to Religious Freedom and Modesty </a:t>
            </a:r>
            <a:r>
              <a:rPr lang="en-US" dirty="0"/>
              <a:t>(Rep. Pierucci and Sen. Cullimore)</a:t>
            </a:r>
          </a:p>
          <a:p>
            <a:pPr lvl="1">
              <a:buFont typeface="Arial" panose="020B0604020202020204" pitchFamily="34" charset="0"/>
              <a:buChar char="•"/>
            </a:pPr>
            <a:r>
              <a:rPr lang="en-US" dirty="0"/>
              <a:t>Encourages institutions of higher education, among other entities, to revise any policies and practices that prevent athletes from wearing religious clothing and headwear while participating</a:t>
            </a:r>
          </a:p>
        </p:txBody>
      </p:sp>
    </p:spTree>
    <p:extLst>
      <p:ext uri="{BB962C8B-B14F-4D97-AF65-F5344CB8AC3E}">
        <p14:creationId xmlns:p14="http://schemas.microsoft.com/office/powerpoint/2010/main" val="258763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4" y="286603"/>
            <a:ext cx="10055780" cy="1450757"/>
          </a:xfrm>
        </p:spPr>
        <p:txBody>
          <a:bodyPr>
            <a:normAutofit/>
          </a:bodyPr>
          <a:lstStyle/>
          <a:p>
            <a:r>
              <a:rPr lang="en-US" dirty="0"/>
              <a:t>Holidays and Leave</a:t>
            </a:r>
          </a:p>
        </p:txBody>
      </p:sp>
      <p:sp>
        <p:nvSpPr>
          <p:cNvPr id="3" name="Content Placeholder 2"/>
          <p:cNvSpPr>
            <a:spLocks noGrp="1"/>
          </p:cNvSpPr>
          <p:nvPr>
            <p:ph idx="1"/>
          </p:nvPr>
        </p:nvSpPr>
        <p:spPr>
          <a:xfrm>
            <a:off x="1096993" y="1845734"/>
            <a:ext cx="6453306" cy="4023360"/>
          </a:xfrm>
        </p:spPr>
        <p:txBody>
          <a:bodyPr>
            <a:normAutofit/>
          </a:bodyPr>
          <a:lstStyle/>
          <a:p>
            <a:pPr>
              <a:buFont typeface="Arial" panose="020B0604020202020204" pitchFamily="34" charset="0"/>
              <a:buChar char="•"/>
            </a:pPr>
            <a:r>
              <a:rPr lang="en-US" i="1" dirty="0"/>
              <a:t> </a:t>
            </a:r>
            <a:r>
              <a:rPr lang="en-US" i="1" dirty="0">
                <a:solidFill>
                  <a:srgbClr val="0070C0"/>
                </a:solidFill>
              </a:rPr>
              <a:t>HB 238 State Holiday Modifications </a:t>
            </a:r>
            <a:r>
              <a:rPr lang="en-US" dirty="0"/>
              <a:t>(Rep. Hollins and Sen. Anderegg)</a:t>
            </a:r>
          </a:p>
          <a:p>
            <a:pPr lvl="1">
              <a:buFont typeface="Arial" panose="020B0604020202020204" pitchFamily="34" charset="0"/>
              <a:buChar char="•"/>
            </a:pPr>
            <a:r>
              <a:rPr lang="en-US" dirty="0"/>
              <a:t>Provides that Juneteenth National Freedom Day is a state holiday</a:t>
            </a:r>
          </a:p>
          <a:p>
            <a:pPr>
              <a:buFont typeface="Arial" panose="020B0604020202020204" pitchFamily="34" charset="0"/>
              <a:buChar char="•"/>
            </a:pPr>
            <a:r>
              <a:rPr lang="en-US" i="1" dirty="0"/>
              <a:t> </a:t>
            </a:r>
            <a:r>
              <a:rPr lang="en-US" i="1" dirty="0">
                <a:solidFill>
                  <a:srgbClr val="0070C0"/>
                </a:solidFill>
              </a:rPr>
              <a:t>SB 63 Bereavement Leave Amendments </a:t>
            </a:r>
            <a:r>
              <a:rPr lang="en-US" dirty="0"/>
              <a:t>(Sen. Harper and Rep. Acton) &amp; </a:t>
            </a:r>
            <a:r>
              <a:rPr lang="en-US" i="1" dirty="0">
                <a:solidFill>
                  <a:srgbClr val="0070C0"/>
                </a:solidFill>
              </a:rPr>
              <a:t>HB 449 Bereavement Leave Modifications </a:t>
            </a:r>
            <a:r>
              <a:rPr lang="en-US" dirty="0"/>
              <a:t>(Rep. Shipp and Sen. Harper)</a:t>
            </a:r>
          </a:p>
          <a:p>
            <a:pPr lvl="1">
              <a:buFont typeface="Arial" panose="020B0604020202020204" pitchFamily="34" charset="0"/>
              <a:buChar char="•"/>
            </a:pPr>
            <a:r>
              <a:rPr lang="en-US" dirty="0"/>
              <a:t>Require the Utah Board of Higher Education to adopt a policy requiring institutions of higher education to provide at least three work days of paid bereavement leave for employees who are affected by a miscarriage or stillbirth</a:t>
            </a:r>
          </a:p>
        </p:txBody>
      </p:sp>
      <p:pic>
        <p:nvPicPr>
          <p:cNvPr id="5" name="Picture 4" descr="Calendar flipping">
            <a:extLst>
              <a:ext uri="{FF2B5EF4-FFF2-40B4-BE49-F238E27FC236}">
                <a16:creationId xmlns:a16="http://schemas.microsoft.com/office/drawing/2014/main" id="{8B92F2B2-192B-5315-8FEB-960DDE80FD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18481" y="1916318"/>
            <a:ext cx="3134292" cy="3471012"/>
          </a:xfrm>
          <a:prstGeom prst="rect">
            <a:avLst/>
          </a:prstGeom>
        </p:spPr>
      </p:pic>
    </p:spTree>
    <p:extLst>
      <p:ext uri="{BB962C8B-B14F-4D97-AF65-F5344CB8AC3E}">
        <p14:creationId xmlns:p14="http://schemas.microsoft.com/office/powerpoint/2010/main" val="279270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296" y="856241"/>
            <a:ext cx="10053162" cy="1008056"/>
          </a:xfrm>
        </p:spPr>
        <p:txBody>
          <a:bodyPr>
            <a:normAutofit fontScale="90000"/>
          </a:bodyPr>
          <a:lstStyle/>
          <a:p>
            <a:pPr algn="ctr"/>
            <a:br>
              <a:rPr lang="en-US" sz="3999" b="1" dirty="0"/>
            </a:br>
            <a:br>
              <a:rPr lang="en-US" sz="3999" b="1" dirty="0"/>
            </a:br>
            <a:r>
              <a:rPr lang="en-US" sz="4900" b="1" dirty="0"/>
              <a:t>Foreign Influence</a:t>
            </a:r>
            <a:br>
              <a:rPr lang="en-US" sz="3999" b="1" dirty="0"/>
            </a:br>
            <a:r>
              <a:rPr lang="en-US" sz="3600" b="1" dirty="0"/>
              <a:t>International Collaborations are Important, Encouraged </a:t>
            </a:r>
            <a:br>
              <a:rPr lang="en-US" sz="3600" b="1" dirty="0"/>
            </a:br>
            <a:r>
              <a:rPr lang="en-US" sz="3600" b="1" dirty="0"/>
              <a:t>and Supported at the University of Utah</a:t>
            </a:r>
          </a:p>
        </p:txBody>
      </p:sp>
      <p:sp>
        <p:nvSpPr>
          <p:cNvPr id="3" name="Content Placeholder 2"/>
          <p:cNvSpPr>
            <a:spLocks noGrp="1"/>
          </p:cNvSpPr>
          <p:nvPr>
            <p:ph idx="1"/>
          </p:nvPr>
        </p:nvSpPr>
        <p:spPr>
          <a:xfrm>
            <a:off x="4221682" y="1864297"/>
            <a:ext cx="7205341" cy="4249159"/>
          </a:xfrm>
        </p:spPr>
        <p:txBody>
          <a:bodyPr>
            <a:normAutofit fontScale="92500" lnSpcReduction="10000"/>
          </a:bodyPr>
          <a:lstStyle/>
          <a:p>
            <a:pPr marL="176107" marR="154213" indent="-176107">
              <a:lnSpc>
                <a:spcPct val="100000"/>
              </a:lnSpc>
              <a:spcBef>
                <a:spcPts val="0"/>
              </a:spcBef>
            </a:pPr>
            <a:endParaRPr lang="en-US" dirty="0">
              <a:latin typeface="Arial"/>
              <a:cs typeface="Arial"/>
            </a:endParaRPr>
          </a:p>
          <a:p>
            <a:pPr marL="176107" marR="154213" indent="-176107">
              <a:lnSpc>
                <a:spcPct val="100000"/>
              </a:lnSpc>
              <a:spcBef>
                <a:spcPts val="0"/>
              </a:spcBef>
            </a:pPr>
            <a:r>
              <a:rPr lang="en-US" sz="1900" u="sng" dirty="0">
                <a:latin typeface="Arial"/>
                <a:cs typeface="Arial"/>
              </a:rPr>
              <a:t>Our Mission Statement</a:t>
            </a:r>
            <a:r>
              <a:rPr lang="en-US" sz="1900" dirty="0">
                <a:latin typeface="Arial"/>
                <a:cs typeface="Arial"/>
              </a:rPr>
              <a:t>: “We generate and share new knowledge, discoveries, and innovations, and we engage local and global communities to promote education, health, and quality of life.”</a:t>
            </a:r>
          </a:p>
          <a:p>
            <a:pPr marL="176107" marR="154213" indent="-176107">
              <a:lnSpc>
                <a:spcPct val="100000"/>
              </a:lnSpc>
              <a:spcBef>
                <a:spcPts val="0"/>
              </a:spcBef>
            </a:pPr>
            <a:endParaRPr lang="en-US" dirty="0">
              <a:latin typeface="Arial"/>
              <a:cs typeface="Arial"/>
            </a:endParaRPr>
          </a:p>
          <a:p>
            <a:pPr marL="176107" marR="154213" indent="-176107">
              <a:lnSpc>
                <a:spcPct val="100000"/>
              </a:lnSpc>
              <a:spcBef>
                <a:spcPts val="0"/>
              </a:spcBef>
            </a:pPr>
            <a:r>
              <a:rPr lang="en-US" u="sng" dirty="0">
                <a:latin typeface="Arial"/>
                <a:cs typeface="Arial"/>
              </a:rPr>
              <a:t>Growing Research =&gt; Increased Risk</a:t>
            </a:r>
            <a:r>
              <a:rPr lang="en-US" dirty="0">
                <a:latin typeface="Arial"/>
                <a:cs typeface="Arial"/>
              </a:rPr>
              <a:t>: As the U’</a:t>
            </a:r>
            <a:r>
              <a:rPr lang="en-US" spc="-5" dirty="0">
                <a:latin typeface="Arial"/>
                <a:cs typeface="Arial"/>
              </a:rPr>
              <a:t>s research portfolio in critical emerging technologies increases, and as </a:t>
            </a:r>
            <a:r>
              <a:rPr lang="en-US" dirty="0">
                <a:latin typeface="Arial"/>
                <a:cs typeface="Arial"/>
              </a:rPr>
              <a:t>we </a:t>
            </a:r>
            <a:r>
              <a:rPr lang="en-US" spc="-5" dirty="0">
                <a:latin typeface="Arial"/>
                <a:cs typeface="Arial"/>
              </a:rPr>
              <a:t>strengthen </a:t>
            </a:r>
            <a:r>
              <a:rPr lang="en-US" dirty="0">
                <a:latin typeface="Arial"/>
                <a:cs typeface="Arial"/>
              </a:rPr>
              <a:t>our </a:t>
            </a:r>
            <a:r>
              <a:rPr lang="en-US" spc="-5" dirty="0">
                <a:latin typeface="Arial"/>
                <a:cs typeface="Arial"/>
              </a:rPr>
              <a:t>presence internationally, we are more likely to be the target of</a:t>
            </a:r>
            <a:r>
              <a:rPr lang="en-US" dirty="0">
                <a:latin typeface="Arial"/>
                <a:cs typeface="Arial"/>
              </a:rPr>
              <a:t> </a:t>
            </a:r>
            <a:r>
              <a:rPr lang="en-US" spc="-5" dirty="0">
                <a:latin typeface="Arial"/>
                <a:cs typeface="Arial"/>
              </a:rPr>
              <a:t>those </a:t>
            </a:r>
            <a:r>
              <a:rPr lang="en-US" spc="-10" dirty="0">
                <a:latin typeface="Arial"/>
                <a:cs typeface="Arial"/>
              </a:rPr>
              <a:t>who </a:t>
            </a:r>
            <a:r>
              <a:rPr lang="en-US" spc="-5" dirty="0">
                <a:latin typeface="Arial"/>
                <a:cs typeface="Arial"/>
              </a:rPr>
              <a:t>seek </a:t>
            </a:r>
            <a:r>
              <a:rPr lang="en-US" dirty="0">
                <a:latin typeface="Arial"/>
                <a:cs typeface="Arial"/>
              </a:rPr>
              <a:t>to </a:t>
            </a:r>
            <a:r>
              <a:rPr lang="en-US" spc="-10" dirty="0">
                <a:latin typeface="Arial"/>
                <a:cs typeface="Arial"/>
              </a:rPr>
              <a:t>leverage </a:t>
            </a:r>
            <a:r>
              <a:rPr lang="en-US" dirty="0">
                <a:latin typeface="Arial"/>
                <a:cs typeface="Arial"/>
              </a:rPr>
              <a:t>universities </a:t>
            </a:r>
            <a:r>
              <a:rPr lang="en-US" spc="-5" dirty="0">
                <a:latin typeface="Arial"/>
                <a:cs typeface="Arial"/>
              </a:rPr>
              <a:t>as platforms </a:t>
            </a:r>
            <a:r>
              <a:rPr lang="en-US" dirty="0">
                <a:latin typeface="Arial"/>
                <a:cs typeface="Arial"/>
              </a:rPr>
              <a:t>for </a:t>
            </a:r>
            <a:r>
              <a:rPr lang="en-US" spc="-5" dirty="0">
                <a:latin typeface="Arial"/>
                <a:cs typeface="Arial"/>
              </a:rPr>
              <a:t>activity that threatens US national and economic security.</a:t>
            </a:r>
          </a:p>
          <a:p>
            <a:pPr marL="176107" marR="154213" indent="-176107">
              <a:lnSpc>
                <a:spcPct val="100000"/>
              </a:lnSpc>
              <a:spcBef>
                <a:spcPts val="0"/>
              </a:spcBef>
            </a:pPr>
            <a:endParaRPr lang="en-US" u="sng" dirty="0">
              <a:latin typeface="Arial"/>
              <a:cs typeface="Arial"/>
            </a:endParaRPr>
          </a:p>
          <a:p>
            <a:pPr marL="176107" marR="154213" indent="-176107">
              <a:lnSpc>
                <a:spcPct val="100000"/>
              </a:lnSpc>
              <a:spcBef>
                <a:spcPts val="0"/>
              </a:spcBef>
            </a:pPr>
            <a:r>
              <a:rPr lang="en-US" u="sng" dirty="0">
                <a:latin typeface="Arial"/>
                <a:cs typeface="Arial"/>
              </a:rPr>
              <a:t>Undue Foreign Influence</a:t>
            </a:r>
            <a:r>
              <a:rPr lang="en-US" dirty="0">
                <a:latin typeface="Arial"/>
                <a:cs typeface="Arial"/>
              </a:rPr>
              <a:t>: Influence by non-US persons or entities, including foreign governments, that seek to compromise U.S. national security and economic security or which results in loss, including by theft, of US intellectual property and academic and/or commercialization opportunities.</a:t>
            </a:r>
          </a:p>
          <a:p>
            <a:pPr marL="0" indent="0">
              <a:lnSpc>
                <a:spcPct val="100000"/>
              </a:lnSpc>
              <a:spcBef>
                <a:spcPts val="0"/>
              </a:spcBef>
              <a:buNone/>
            </a:pPr>
            <a:endParaRPr lang="en-US" dirty="0">
              <a:latin typeface="Times New Roman"/>
              <a:cs typeface="Times New Roman"/>
            </a:endParaRPr>
          </a:p>
          <a:p>
            <a:endParaRPr lang="en-US" dirty="0"/>
          </a:p>
        </p:txBody>
      </p:sp>
      <p:pic>
        <p:nvPicPr>
          <p:cNvPr id="8194" name="Picture 2" descr="Image result for University of Utah internationa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8296" y="1894855"/>
            <a:ext cx="3123386" cy="312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50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3475" y="634946"/>
            <a:ext cx="6573260" cy="1450757"/>
          </a:xfrm>
        </p:spPr>
        <p:txBody>
          <a:bodyPr>
            <a:normAutofit/>
          </a:bodyPr>
          <a:lstStyle/>
          <a:p>
            <a:r>
              <a:rPr lang="en-US" dirty="0"/>
              <a:t>Facilities Management</a:t>
            </a:r>
          </a:p>
        </p:txBody>
      </p:sp>
      <p:pic>
        <p:nvPicPr>
          <p:cNvPr id="4" name="Picture 3" descr="A flagpole in front of a building&#10;&#10;Description automatically generated with low confidence">
            <a:extLst>
              <a:ext uri="{FF2B5EF4-FFF2-40B4-BE49-F238E27FC236}">
                <a16:creationId xmlns:a16="http://schemas.microsoft.com/office/drawing/2014/main" id="{E6AA5062-3F54-8103-AC65-BD670244C5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3833" y="640081"/>
            <a:ext cx="4000273" cy="5314406"/>
          </a:xfrm>
          <a:prstGeom prst="rect">
            <a:avLst/>
          </a:prstGeom>
        </p:spPr>
      </p:pic>
      <p:sp>
        <p:nvSpPr>
          <p:cNvPr id="3" name="Content Placeholder 2"/>
          <p:cNvSpPr>
            <a:spLocks noGrp="1"/>
          </p:cNvSpPr>
          <p:nvPr>
            <p:ph idx="1"/>
          </p:nvPr>
        </p:nvSpPr>
        <p:spPr>
          <a:xfrm>
            <a:off x="4973473" y="2198914"/>
            <a:ext cx="6573261" cy="3670180"/>
          </a:xfrm>
        </p:spPr>
        <p:txBody>
          <a:bodyPr>
            <a:normAutofit/>
          </a:bodyPr>
          <a:lstStyle/>
          <a:p>
            <a:pPr>
              <a:buFont typeface="Arial" panose="020B0604020202020204" pitchFamily="34" charset="0"/>
              <a:buChar char="•"/>
            </a:pPr>
            <a:r>
              <a:rPr lang="en-US" i="1" dirty="0">
                <a:solidFill>
                  <a:srgbClr val="0070C0"/>
                </a:solidFill>
              </a:rPr>
              <a:t> SB 82 State Facilities Management Amendments </a:t>
            </a:r>
            <a:r>
              <a:rPr lang="en-US" dirty="0"/>
              <a:t>(Sen. Buxton and Rep. Brammer)</a:t>
            </a:r>
          </a:p>
          <a:p>
            <a:pPr lvl="1">
              <a:buFont typeface="Arial" panose="020B0604020202020204" pitchFamily="34" charset="0"/>
              <a:buChar char="•"/>
            </a:pPr>
            <a:r>
              <a:rPr lang="en-US" dirty="0"/>
              <a:t>Amends provisions relating to the management of state facilities, including by:</a:t>
            </a:r>
          </a:p>
          <a:p>
            <a:pPr lvl="2">
              <a:buFont typeface="Arial" panose="020B0604020202020204" pitchFamily="34" charset="0"/>
              <a:buChar char="•"/>
            </a:pPr>
            <a:r>
              <a:rPr lang="en-US" sz="1600" dirty="0"/>
              <a:t>Eliminating the State Building Board</a:t>
            </a:r>
          </a:p>
          <a:p>
            <a:pPr lvl="2">
              <a:buFont typeface="Arial" panose="020B0604020202020204" pitchFamily="34" charset="0"/>
              <a:buChar char="•"/>
            </a:pPr>
            <a:r>
              <a:rPr lang="en-US" sz="1600" dirty="0"/>
              <a:t>Modifying provisions related to the supervision and control of the allocation of space for institutions of higher education</a:t>
            </a:r>
          </a:p>
          <a:p>
            <a:pPr>
              <a:buFont typeface="Arial" panose="020B0604020202020204" pitchFamily="34" charset="0"/>
              <a:buChar char="•"/>
            </a:pPr>
            <a:r>
              <a:rPr lang="en-US" dirty="0"/>
              <a:t> </a:t>
            </a:r>
            <a:r>
              <a:rPr lang="en-US" i="1" dirty="0">
                <a:solidFill>
                  <a:srgbClr val="0070C0"/>
                </a:solidFill>
              </a:rPr>
              <a:t>HB 121 Water Conservation Amendments </a:t>
            </a:r>
            <a:r>
              <a:rPr lang="en-US" dirty="0"/>
              <a:t>(Rep. Spendlove and Sen. McKell)</a:t>
            </a:r>
          </a:p>
          <a:p>
            <a:pPr lvl="1">
              <a:buFont typeface="Arial" panose="020B0604020202020204" pitchFamily="34" charset="0"/>
              <a:buChar char="•"/>
            </a:pPr>
            <a:r>
              <a:rPr lang="en-US" dirty="0"/>
              <a:t>Imposes requirements related to water conservation at state government facilities and by state agencies</a:t>
            </a:r>
          </a:p>
          <a:p>
            <a:endParaRPr lang="en-US" dirty="0"/>
          </a:p>
        </p:txBody>
      </p:sp>
    </p:spTree>
    <p:extLst>
      <p:ext uri="{BB962C8B-B14F-4D97-AF65-F5344CB8AC3E}">
        <p14:creationId xmlns:p14="http://schemas.microsoft.com/office/powerpoint/2010/main" val="169093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4" y="286603"/>
            <a:ext cx="10055780" cy="1450757"/>
          </a:xfrm>
        </p:spPr>
        <p:txBody>
          <a:bodyPr>
            <a:normAutofit/>
          </a:bodyPr>
          <a:lstStyle/>
          <a:p>
            <a:r>
              <a:rPr lang="en-US" dirty="0"/>
              <a:t>Protections for Health Care Personnel</a:t>
            </a:r>
          </a:p>
        </p:txBody>
      </p:sp>
      <p:sp>
        <p:nvSpPr>
          <p:cNvPr id="3" name="Content Placeholder 2"/>
          <p:cNvSpPr>
            <a:spLocks noGrp="1"/>
          </p:cNvSpPr>
          <p:nvPr>
            <p:ph idx="1"/>
          </p:nvPr>
        </p:nvSpPr>
        <p:spPr>
          <a:xfrm>
            <a:off x="1096993" y="1845734"/>
            <a:ext cx="3549619" cy="4023360"/>
          </a:xfrm>
        </p:spPr>
        <p:txBody>
          <a:bodyPr>
            <a:normAutofit/>
          </a:bodyPr>
          <a:lstStyle/>
          <a:p>
            <a:pPr>
              <a:buFont typeface="Arial" panose="020B0604020202020204" pitchFamily="34" charset="0"/>
              <a:buChar char="•"/>
            </a:pPr>
            <a:r>
              <a:rPr lang="en-US" i="1" dirty="0"/>
              <a:t> </a:t>
            </a:r>
            <a:r>
              <a:rPr lang="en-US" i="1" dirty="0">
                <a:solidFill>
                  <a:srgbClr val="0070C0"/>
                </a:solidFill>
              </a:rPr>
              <a:t>HB 32 Health Care Worker Protection Amendments </a:t>
            </a:r>
            <a:r>
              <a:rPr lang="en-US" dirty="0"/>
              <a:t>(Rep. Spendlove and Sen. Ipson)</a:t>
            </a:r>
          </a:p>
          <a:p>
            <a:pPr lvl="1">
              <a:buFont typeface="Arial" panose="020B0604020202020204" pitchFamily="34" charset="0"/>
              <a:buChar char="•"/>
            </a:pPr>
            <a:r>
              <a:rPr lang="en-US" dirty="0"/>
              <a:t>Enacts enhanced penalties for assault or threat of violence against an owner, employee, or contractor of a health facility (e.g., hospital, clinic, etc.)</a:t>
            </a:r>
          </a:p>
          <a:p>
            <a:pPr lvl="1">
              <a:buFont typeface="Arial" panose="020B0604020202020204" pitchFamily="34" charset="0"/>
              <a:buChar char="•"/>
            </a:pPr>
            <a:r>
              <a:rPr lang="en-US" dirty="0"/>
              <a:t>Class A misdemeanor</a:t>
            </a:r>
          </a:p>
          <a:p>
            <a:pPr lvl="1">
              <a:buFont typeface="Arial" panose="020B0604020202020204" pitchFamily="34" charset="0"/>
              <a:buChar char="•"/>
            </a:pPr>
            <a:r>
              <a:rPr lang="en-US" dirty="0"/>
              <a:t>3</a:t>
            </a:r>
            <a:r>
              <a:rPr lang="en-US" baseline="30000" dirty="0"/>
              <a:t>rd</a:t>
            </a:r>
            <a:r>
              <a:rPr lang="en-US" dirty="0"/>
              <a:t> degree felony if actor causes substantial bodily injury and acts intentionally or knowingly</a:t>
            </a:r>
          </a:p>
        </p:txBody>
      </p:sp>
      <p:pic>
        <p:nvPicPr>
          <p:cNvPr id="5" name="Picture 4">
            <a:extLst>
              <a:ext uri="{FF2B5EF4-FFF2-40B4-BE49-F238E27FC236}">
                <a16:creationId xmlns:a16="http://schemas.microsoft.com/office/drawing/2014/main" id="{DF489472-7A7B-087A-D330-0CBCB2AD011B}"/>
              </a:ext>
            </a:extLst>
          </p:cNvPr>
          <p:cNvPicPr>
            <a:picLocks noChangeAspect="1"/>
          </p:cNvPicPr>
          <p:nvPr/>
        </p:nvPicPr>
        <p:blipFill>
          <a:blip r:embed="rId2"/>
          <a:stretch>
            <a:fillRect/>
          </a:stretch>
        </p:blipFill>
        <p:spPr>
          <a:xfrm>
            <a:off x="4707994" y="2057400"/>
            <a:ext cx="7281335" cy="3276600"/>
          </a:xfrm>
          <a:prstGeom prst="rect">
            <a:avLst/>
          </a:prstGeom>
        </p:spPr>
      </p:pic>
    </p:spTree>
    <p:extLst>
      <p:ext uri="{BB962C8B-B14F-4D97-AF65-F5344CB8AC3E}">
        <p14:creationId xmlns:p14="http://schemas.microsoft.com/office/powerpoint/2010/main" val="384579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Workforce / Training</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i="1" dirty="0">
                <a:solidFill>
                  <a:srgbClr val="0070C0"/>
                </a:solidFill>
              </a:rPr>
              <a:t> HB 176 Utah Health Workforce Act </a:t>
            </a:r>
            <a:r>
              <a:rPr lang="en-US" dirty="0"/>
              <a:t>(Rep. Thurston and Sen. Anderegg)</a:t>
            </a:r>
          </a:p>
          <a:p>
            <a:endParaRPr lang="en-US" dirty="0"/>
          </a:p>
        </p:txBody>
      </p:sp>
      <p:pic>
        <p:nvPicPr>
          <p:cNvPr id="5" name="Picture 4">
            <a:extLst>
              <a:ext uri="{FF2B5EF4-FFF2-40B4-BE49-F238E27FC236}">
                <a16:creationId xmlns:a16="http://schemas.microsoft.com/office/drawing/2014/main" id="{0234EED6-5E45-595A-AE49-31E77E6F89A5}"/>
              </a:ext>
            </a:extLst>
          </p:cNvPr>
          <p:cNvPicPr>
            <a:picLocks noChangeAspect="1"/>
          </p:cNvPicPr>
          <p:nvPr/>
        </p:nvPicPr>
        <p:blipFill>
          <a:blip r:embed="rId2"/>
          <a:stretch>
            <a:fillRect/>
          </a:stretch>
        </p:blipFill>
        <p:spPr>
          <a:xfrm>
            <a:off x="1256506" y="2209800"/>
            <a:ext cx="9675812" cy="3471581"/>
          </a:xfrm>
          <a:prstGeom prst="rect">
            <a:avLst/>
          </a:prstGeom>
        </p:spPr>
      </p:pic>
      <p:pic>
        <p:nvPicPr>
          <p:cNvPr id="6" name="Picture 5">
            <a:extLst>
              <a:ext uri="{FF2B5EF4-FFF2-40B4-BE49-F238E27FC236}">
                <a16:creationId xmlns:a16="http://schemas.microsoft.com/office/drawing/2014/main" id="{B2BB1F08-67FE-B740-1F54-66A197ABC9EB}"/>
              </a:ext>
            </a:extLst>
          </p:cNvPr>
          <p:cNvPicPr>
            <a:picLocks noChangeAspect="1"/>
          </p:cNvPicPr>
          <p:nvPr/>
        </p:nvPicPr>
        <p:blipFill>
          <a:blip r:embed="rId3"/>
          <a:stretch>
            <a:fillRect/>
          </a:stretch>
        </p:blipFill>
        <p:spPr>
          <a:xfrm>
            <a:off x="1827212" y="4953000"/>
            <a:ext cx="2724150" cy="438150"/>
          </a:xfrm>
          <a:prstGeom prst="rect">
            <a:avLst/>
          </a:prstGeom>
        </p:spPr>
      </p:pic>
    </p:spTree>
    <p:extLst>
      <p:ext uri="{BB962C8B-B14F-4D97-AF65-F5344CB8AC3E}">
        <p14:creationId xmlns:p14="http://schemas.microsoft.com/office/powerpoint/2010/main" val="259224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4" y="286603"/>
            <a:ext cx="10055780" cy="1450757"/>
          </a:xfrm>
        </p:spPr>
        <p:txBody>
          <a:bodyPr>
            <a:normAutofit/>
          </a:bodyPr>
          <a:lstStyle/>
          <a:p>
            <a:r>
              <a:rPr lang="en-US" dirty="0"/>
              <a:t>Workforce / Training</a:t>
            </a:r>
          </a:p>
        </p:txBody>
      </p:sp>
      <p:sp>
        <p:nvSpPr>
          <p:cNvPr id="3" name="Content Placeholder 2"/>
          <p:cNvSpPr>
            <a:spLocks noGrp="1"/>
          </p:cNvSpPr>
          <p:nvPr>
            <p:ph idx="1"/>
          </p:nvPr>
        </p:nvSpPr>
        <p:spPr>
          <a:xfrm>
            <a:off x="1096993" y="1845734"/>
            <a:ext cx="6453306" cy="4023360"/>
          </a:xfrm>
        </p:spPr>
        <p:txBody>
          <a:bodyPr>
            <a:normAutofit/>
          </a:bodyPr>
          <a:lstStyle/>
          <a:p>
            <a:pPr>
              <a:buFont typeface="Arial" panose="020B0604020202020204" pitchFamily="34" charset="0"/>
              <a:buChar char="•"/>
            </a:pPr>
            <a:r>
              <a:rPr lang="en-US" i="1" dirty="0"/>
              <a:t> </a:t>
            </a:r>
            <a:r>
              <a:rPr lang="en-US" i="1" dirty="0">
                <a:solidFill>
                  <a:srgbClr val="0070C0"/>
                </a:solidFill>
              </a:rPr>
              <a:t>HB 295 Physician Workforce Amendments </a:t>
            </a:r>
            <a:r>
              <a:rPr lang="en-US" dirty="0"/>
              <a:t>(Rep. Maloy and Sen. Vickers)</a:t>
            </a:r>
          </a:p>
          <a:p>
            <a:pPr lvl="1">
              <a:buFont typeface="Arial" panose="020B0604020202020204" pitchFamily="34" charset="0"/>
              <a:buChar char="•"/>
            </a:pPr>
            <a:r>
              <a:rPr lang="en-US" dirty="0"/>
              <a:t>Creates 2 grant programs to facilitate the creation of:</a:t>
            </a:r>
          </a:p>
          <a:p>
            <a:pPr lvl="2">
              <a:buFont typeface="Arial" panose="020B0604020202020204" pitchFamily="34" charset="0"/>
              <a:buChar char="•"/>
            </a:pPr>
            <a:r>
              <a:rPr lang="en-US" sz="1600" b="1" dirty="0"/>
              <a:t>New ACGME-accredited residency programs or the expansion of current residency programs</a:t>
            </a:r>
          </a:p>
          <a:p>
            <a:pPr lvl="3">
              <a:buFont typeface="Arial" panose="020B0604020202020204" pitchFamily="34" charset="0"/>
              <a:buChar char="•"/>
            </a:pPr>
            <a:r>
              <a:rPr lang="en-US" sz="1600" dirty="0"/>
              <a:t>Priority:</a:t>
            </a:r>
          </a:p>
          <a:p>
            <a:pPr lvl="4">
              <a:buFont typeface="Arial" panose="020B0604020202020204" pitchFamily="34" charset="0"/>
              <a:buChar char="•"/>
            </a:pPr>
            <a:r>
              <a:rPr lang="en-US" sz="1600" dirty="0"/>
              <a:t>New/existing residency programs that address a workforce shortage in Utah for a specialty; or</a:t>
            </a:r>
          </a:p>
          <a:p>
            <a:pPr lvl="4">
              <a:buFont typeface="Arial" panose="020B0604020202020204" pitchFamily="34" charset="0"/>
              <a:buChar char="•"/>
            </a:pPr>
            <a:r>
              <a:rPr lang="en-US" sz="1600" dirty="0"/>
              <a:t>Serve an underserved population, including a rural population</a:t>
            </a:r>
          </a:p>
          <a:p>
            <a:pPr lvl="2">
              <a:buFont typeface="Arial" panose="020B0604020202020204" pitchFamily="34" charset="0"/>
              <a:buChar char="•"/>
            </a:pPr>
            <a:r>
              <a:rPr lang="en-US" sz="1600" b="1" dirty="0"/>
              <a:t>A forensic psychiatrist fellowship program</a:t>
            </a:r>
          </a:p>
          <a:p>
            <a:pPr lvl="3">
              <a:buFont typeface="Arial" panose="020B0604020202020204" pitchFamily="34" charset="0"/>
              <a:buChar char="•"/>
            </a:pPr>
            <a:r>
              <a:rPr lang="en-US" sz="1600" dirty="0"/>
              <a:t>Recipient must contract with the Dep’t of Corrections to provide forensic psychiatric services</a:t>
            </a:r>
          </a:p>
        </p:txBody>
      </p:sp>
      <p:pic>
        <p:nvPicPr>
          <p:cNvPr id="4" name="Picture 3" descr="A building with a sign on it&#10;&#10;Description automatically generated with low confidence">
            <a:extLst>
              <a:ext uri="{FF2B5EF4-FFF2-40B4-BE49-F238E27FC236}">
                <a16:creationId xmlns:a16="http://schemas.microsoft.com/office/drawing/2014/main" id="{5D38D8FB-BCF0-58EA-7080-92AEBDE8F9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18481" y="1916318"/>
            <a:ext cx="3134292" cy="3471012"/>
          </a:xfrm>
          <a:prstGeom prst="rect">
            <a:avLst/>
          </a:prstGeom>
        </p:spPr>
      </p:pic>
    </p:spTree>
    <p:extLst>
      <p:ext uri="{BB962C8B-B14F-4D97-AF65-F5344CB8AC3E}">
        <p14:creationId xmlns:p14="http://schemas.microsoft.com/office/powerpoint/2010/main" val="294776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4" y="286603"/>
            <a:ext cx="10055780" cy="1450757"/>
          </a:xfrm>
        </p:spPr>
        <p:txBody>
          <a:bodyPr>
            <a:normAutofit/>
          </a:bodyPr>
          <a:lstStyle/>
          <a:p>
            <a:r>
              <a:rPr lang="en-US" dirty="0"/>
              <a:t>Malpractice / Litigation</a:t>
            </a:r>
          </a:p>
        </p:txBody>
      </p:sp>
      <p:sp>
        <p:nvSpPr>
          <p:cNvPr id="3" name="Content Placeholder 2"/>
          <p:cNvSpPr>
            <a:spLocks noGrp="1"/>
          </p:cNvSpPr>
          <p:nvPr>
            <p:ph idx="1"/>
          </p:nvPr>
        </p:nvSpPr>
        <p:spPr>
          <a:xfrm>
            <a:off x="1096993" y="1845734"/>
            <a:ext cx="6453306" cy="4023360"/>
          </a:xfrm>
        </p:spPr>
        <p:txBody>
          <a:bodyPr>
            <a:normAutofit/>
          </a:bodyPr>
          <a:lstStyle/>
          <a:p>
            <a:pPr>
              <a:buFont typeface="Arial" panose="020B0604020202020204" pitchFamily="34" charset="0"/>
              <a:buChar char="•"/>
            </a:pPr>
            <a:r>
              <a:rPr lang="en-US" i="1" dirty="0"/>
              <a:t> </a:t>
            </a:r>
            <a:r>
              <a:rPr lang="en-US" i="1" dirty="0">
                <a:solidFill>
                  <a:srgbClr val="0070C0"/>
                </a:solidFill>
              </a:rPr>
              <a:t>HB 344 Utah Medical Candor Act </a:t>
            </a:r>
            <a:r>
              <a:rPr lang="en-US" dirty="0"/>
              <a:t>(</a:t>
            </a:r>
            <a:r>
              <a:rPr lang="en-US" sz="2000" dirty="0">
                <a:effectLst/>
                <a:latin typeface="Calibri" panose="020F0502020204030204" pitchFamily="34" charset="0"/>
                <a:ea typeface="Calibri" panose="020F0502020204030204" pitchFamily="34" charset="0"/>
                <a:cs typeface="Times New Roman" panose="02020603050405020304" pitchFamily="18" charset="0"/>
              </a:rPr>
              <a:t>Rep. Nelson &amp; Sen. Kennedy</a:t>
            </a:r>
            <a:r>
              <a:rPr lang="en-US" dirty="0"/>
              <a:t>)</a:t>
            </a:r>
          </a:p>
          <a:p>
            <a:pPr lvl="1">
              <a:buFont typeface="Arial" panose="020B0604020202020204" pitchFamily="34" charset="0"/>
              <a:buChar char="•"/>
            </a:pPr>
            <a:r>
              <a:rPr lang="en-US" dirty="0"/>
              <a:t>Extension of the “apology statute”</a:t>
            </a:r>
          </a:p>
          <a:p>
            <a:pPr lvl="1">
              <a:buFont typeface="Arial" panose="020B0604020202020204" pitchFamily="34" charset="0"/>
              <a:buChar char="•"/>
            </a:pPr>
            <a:r>
              <a:rPr lang="en-US" dirty="0"/>
              <a:t>Creates a process by which a health care provider may investigate an injury, or a suspected injury, associated with a health care process and confidentially communicate about the investigation to the patient (or a rep) without the risk of having those communications used against the provider later on</a:t>
            </a:r>
          </a:p>
          <a:p>
            <a:pPr>
              <a:buFont typeface="Arial" panose="020B0604020202020204" pitchFamily="34" charset="0"/>
              <a:buChar char="•"/>
            </a:pPr>
            <a:r>
              <a:rPr lang="en-US" i="1" dirty="0"/>
              <a:t> </a:t>
            </a:r>
            <a:r>
              <a:rPr lang="en-US" i="1" dirty="0">
                <a:solidFill>
                  <a:srgbClr val="0070C0"/>
                </a:solidFill>
              </a:rPr>
              <a:t>HJR 13 Joint Resolution Amending Court Rules of Procedure and Evidence to Address the Medical Candor Process </a:t>
            </a:r>
            <a:r>
              <a:rPr lang="en-US" dirty="0"/>
              <a:t>(Rep. Nelson &amp; Sen. Kennedy)</a:t>
            </a:r>
          </a:p>
          <a:p>
            <a:pPr lvl="1">
              <a:buFont typeface="Arial" panose="020B0604020202020204" pitchFamily="34" charset="0"/>
              <a:buChar char="•"/>
            </a:pPr>
            <a:r>
              <a:rPr lang="en-US" dirty="0"/>
              <a:t>Amends court rules of procedure and evidence to address the medical candor process established in HB 344</a:t>
            </a:r>
          </a:p>
        </p:txBody>
      </p:sp>
      <p:pic>
        <p:nvPicPr>
          <p:cNvPr id="4" name="Picture 3">
            <a:extLst>
              <a:ext uri="{FF2B5EF4-FFF2-40B4-BE49-F238E27FC236}">
                <a16:creationId xmlns:a16="http://schemas.microsoft.com/office/drawing/2014/main" id="{AF072AA7-C68D-40C4-A6E2-E05BA73A3A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18481" y="2938773"/>
            <a:ext cx="3134292" cy="1426102"/>
          </a:xfrm>
          <a:prstGeom prst="rect">
            <a:avLst/>
          </a:prstGeom>
        </p:spPr>
      </p:pic>
    </p:spTree>
    <p:extLst>
      <p:ext uri="{BB962C8B-B14F-4D97-AF65-F5344CB8AC3E}">
        <p14:creationId xmlns:p14="http://schemas.microsoft.com/office/powerpoint/2010/main" val="43157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3412" y="634946"/>
            <a:ext cx="5822439" cy="1450757"/>
          </a:xfrm>
        </p:spPr>
        <p:txBody>
          <a:bodyPr>
            <a:normAutofit/>
          </a:bodyPr>
          <a:lstStyle/>
          <a:p>
            <a:r>
              <a:rPr lang="en-US" dirty="0"/>
              <a:t>Interstate Compacts</a:t>
            </a:r>
          </a:p>
        </p:txBody>
      </p:sp>
      <p:pic>
        <p:nvPicPr>
          <p:cNvPr id="6" name="Picture 5">
            <a:extLst>
              <a:ext uri="{FF2B5EF4-FFF2-40B4-BE49-F238E27FC236}">
                <a16:creationId xmlns:a16="http://schemas.microsoft.com/office/drawing/2014/main" id="{EA286705-AAAB-67A4-F660-4678288EB25C}"/>
              </a:ext>
            </a:extLst>
          </p:cNvPr>
          <p:cNvPicPr>
            <a:picLocks noChangeAspect="1"/>
          </p:cNvPicPr>
          <p:nvPr/>
        </p:nvPicPr>
        <p:blipFill>
          <a:blip r:embed="rId2"/>
          <a:stretch>
            <a:fillRect/>
          </a:stretch>
        </p:blipFill>
        <p:spPr>
          <a:xfrm>
            <a:off x="227012" y="1739483"/>
            <a:ext cx="5388724" cy="3215622"/>
          </a:xfrm>
          <a:prstGeom prst="rect">
            <a:avLst/>
          </a:prstGeom>
        </p:spPr>
      </p:pic>
      <p:sp>
        <p:nvSpPr>
          <p:cNvPr id="3" name="Content Placeholder 2"/>
          <p:cNvSpPr>
            <a:spLocks noGrp="1"/>
          </p:cNvSpPr>
          <p:nvPr>
            <p:ph idx="1"/>
          </p:nvPr>
        </p:nvSpPr>
        <p:spPr>
          <a:xfrm>
            <a:off x="5789612" y="2198913"/>
            <a:ext cx="5746239" cy="4024138"/>
          </a:xfrm>
        </p:spPr>
        <p:txBody>
          <a:bodyPr>
            <a:normAutofit fontScale="92500"/>
          </a:bodyPr>
          <a:lstStyle/>
          <a:p>
            <a:pPr>
              <a:buFont typeface="Arial" panose="020B0604020202020204" pitchFamily="34" charset="0"/>
              <a:buChar char="•"/>
            </a:pPr>
            <a:r>
              <a:rPr lang="en-US" sz="2000" i="1" dirty="0"/>
              <a:t> </a:t>
            </a:r>
            <a:r>
              <a:rPr lang="en-US" sz="2000" i="1" dirty="0">
                <a:solidFill>
                  <a:srgbClr val="0070C0"/>
                </a:solidFill>
              </a:rPr>
              <a:t>SB 151 Advanced Practice Registered Nurse Compact </a:t>
            </a:r>
            <a:r>
              <a:rPr lang="en-US" sz="2000" dirty="0"/>
              <a:t>(Sen. Bramble and Rep. Dunnigan)</a:t>
            </a:r>
          </a:p>
          <a:p>
            <a:pPr lvl="1">
              <a:buFont typeface="Arial" panose="020B0604020202020204" pitchFamily="34" charset="0"/>
              <a:buChar char="•"/>
            </a:pPr>
            <a:r>
              <a:rPr lang="en-US" sz="1800" dirty="0"/>
              <a:t>Enacts the APRN Compact (effective when 7 states join; 2 have joined on so far)</a:t>
            </a:r>
          </a:p>
          <a:p>
            <a:pPr lvl="1">
              <a:buFont typeface="Arial" panose="020B0604020202020204" pitchFamily="34" charset="0"/>
              <a:buChar char="•"/>
            </a:pPr>
            <a:r>
              <a:rPr lang="en-US" sz="1800" dirty="0"/>
              <a:t>Multistate licensure</a:t>
            </a:r>
          </a:p>
          <a:p>
            <a:pPr lvl="1">
              <a:buFont typeface="Arial" panose="020B0604020202020204" pitchFamily="34" charset="0"/>
              <a:buChar char="•"/>
            </a:pPr>
            <a:r>
              <a:rPr lang="en-US" sz="1800" dirty="0"/>
              <a:t>Must satisfy each state’s prescriptive authority requirements</a:t>
            </a:r>
          </a:p>
          <a:p>
            <a:pPr>
              <a:buFont typeface="Arial" panose="020B0604020202020204" pitchFamily="34" charset="0"/>
              <a:buChar char="•"/>
            </a:pPr>
            <a:r>
              <a:rPr lang="en-US" sz="1500" dirty="0"/>
              <a:t> </a:t>
            </a:r>
            <a:r>
              <a:rPr lang="en-US" sz="2000" i="1" dirty="0">
                <a:solidFill>
                  <a:srgbClr val="0070C0"/>
                </a:solidFill>
              </a:rPr>
              <a:t>SB 237 Counseling State Compact </a:t>
            </a:r>
            <a:r>
              <a:rPr lang="en-US" sz="2000" dirty="0"/>
              <a:t>(Sen. Bramble and Rep. King)</a:t>
            </a:r>
          </a:p>
          <a:p>
            <a:pPr lvl="1">
              <a:buFont typeface="Arial" panose="020B0604020202020204" pitchFamily="34" charset="0"/>
              <a:buChar char="•"/>
            </a:pPr>
            <a:r>
              <a:rPr lang="en-US" sz="1800" dirty="0"/>
              <a:t>Enacts the Counseling Compact (effective when 10 states join; 5 have joined on so far)</a:t>
            </a:r>
          </a:p>
          <a:p>
            <a:pPr lvl="1">
              <a:buFont typeface="Arial" panose="020B0604020202020204" pitchFamily="34" charset="0"/>
              <a:buChar char="•"/>
            </a:pPr>
            <a:r>
              <a:rPr lang="en-US" sz="1800" dirty="0"/>
              <a:t>Social workers, marriage and family therapists, and clinical mental health counselors may participate</a:t>
            </a:r>
          </a:p>
          <a:p>
            <a:pPr lvl="1">
              <a:buFont typeface="Arial" panose="020B0604020202020204" pitchFamily="34" charset="0"/>
              <a:buChar char="•"/>
            </a:pPr>
            <a:r>
              <a:rPr lang="en-US" sz="1800" dirty="0"/>
              <a:t>Individuals obtain a “privilege to practice” in remote states</a:t>
            </a:r>
          </a:p>
        </p:txBody>
      </p:sp>
    </p:spTree>
    <p:extLst>
      <p:ext uri="{BB962C8B-B14F-4D97-AF65-F5344CB8AC3E}">
        <p14:creationId xmlns:p14="http://schemas.microsoft.com/office/powerpoint/2010/main" val="6441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4" y="286603"/>
            <a:ext cx="10055780" cy="1450757"/>
          </a:xfrm>
        </p:spPr>
        <p:txBody>
          <a:bodyPr>
            <a:normAutofit/>
          </a:bodyPr>
          <a:lstStyle/>
          <a:p>
            <a:r>
              <a:rPr lang="en-US" dirty="0"/>
              <a:t>Looking Ahead</a:t>
            </a:r>
          </a:p>
        </p:txBody>
      </p:sp>
      <p:sp>
        <p:nvSpPr>
          <p:cNvPr id="3" name="Content Placeholder 2"/>
          <p:cNvSpPr>
            <a:spLocks noGrp="1"/>
          </p:cNvSpPr>
          <p:nvPr>
            <p:ph idx="1"/>
          </p:nvPr>
        </p:nvSpPr>
        <p:spPr>
          <a:xfrm>
            <a:off x="1096994" y="1914897"/>
            <a:ext cx="6453306" cy="4023360"/>
          </a:xfrm>
        </p:spPr>
        <p:txBody>
          <a:bodyPr>
            <a:normAutofit/>
          </a:bodyPr>
          <a:lstStyle/>
          <a:p>
            <a:pPr>
              <a:buFont typeface="Arial" panose="020B0604020202020204" pitchFamily="34" charset="0"/>
              <a:buChar char="•"/>
            </a:pPr>
            <a:r>
              <a:rPr lang="en-US" i="1" dirty="0"/>
              <a:t> </a:t>
            </a:r>
            <a:r>
              <a:rPr lang="en-US" dirty="0"/>
              <a:t>Medicaid</a:t>
            </a:r>
          </a:p>
          <a:p>
            <a:pPr>
              <a:buFont typeface="Arial" panose="020B0604020202020204" pitchFamily="34" charset="0"/>
              <a:buChar char="•"/>
            </a:pPr>
            <a:r>
              <a:rPr lang="en-US" dirty="0"/>
              <a:t> Mental Health Treatment</a:t>
            </a:r>
          </a:p>
          <a:p>
            <a:pPr>
              <a:buFont typeface="Arial" panose="020B0604020202020204" pitchFamily="34" charset="0"/>
              <a:buChar char="•"/>
            </a:pPr>
            <a:r>
              <a:rPr lang="en-US" dirty="0"/>
              <a:t> Student Athletics</a:t>
            </a:r>
          </a:p>
          <a:p>
            <a:pPr>
              <a:buFont typeface="Arial" panose="020B0604020202020204" pitchFamily="34" charset="0"/>
              <a:buChar char="•"/>
            </a:pPr>
            <a:r>
              <a:rPr lang="en-US" dirty="0"/>
              <a:t> Technology Commercialization</a:t>
            </a:r>
          </a:p>
          <a:p>
            <a:pPr>
              <a:buFont typeface="Arial" panose="020B0604020202020204" pitchFamily="34" charset="0"/>
              <a:buChar char="•"/>
            </a:pPr>
            <a:r>
              <a:rPr lang="en-US" dirty="0"/>
              <a:t> Pregnancy Termination</a:t>
            </a:r>
          </a:p>
          <a:p>
            <a:pPr>
              <a:buFont typeface="Arial" panose="020B0604020202020204" pitchFamily="34" charset="0"/>
              <a:buChar char="•"/>
            </a:pPr>
            <a:r>
              <a:rPr lang="en-US" dirty="0"/>
              <a:t> Transgender Health Care</a:t>
            </a:r>
          </a:p>
          <a:p>
            <a:pPr>
              <a:buFont typeface="Arial" panose="020B0604020202020204" pitchFamily="34" charset="0"/>
              <a:buChar char="•"/>
            </a:pPr>
            <a:r>
              <a:rPr lang="en-US" dirty="0"/>
              <a:t> Employee Benefits</a:t>
            </a:r>
          </a:p>
          <a:p>
            <a:pPr>
              <a:buFont typeface="Arial" panose="020B0604020202020204" pitchFamily="34" charset="0"/>
              <a:buChar char="•"/>
            </a:pPr>
            <a:r>
              <a:rPr lang="en-US" dirty="0"/>
              <a:t> Professional Licensing</a:t>
            </a:r>
          </a:p>
          <a:p>
            <a:pPr>
              <a:buFont typeface="Arial" panose="020B0604020202020204" pitchFamily="34" charset="0"/>
              <a:buChar char="•"/>
            </a:pPr>
            <a:r>
              <a:rPr lang="en-US" dirty="0"/>
              <a:t> Hundreds more bills</a:t>
            </a:r>
          </a:p>
          <a:p>
            <a:endParaRPr lang="en-US" dirty="0"/>
          </a:p>
        </p:txBody>
      </p:sp>
      <p:pic>
        <p:nvPicPr>
          <p:cNvPr id="5" name="Picture 4" descr="Colored sheets on a turquoise background">
            <a:extLst>
              <a:ext uri="{FF2B5EF4-FFF2-40B4-BE49-F238E27FC236}">
                <a16:creationId xmlns:a16="http://schemas.microsoft.com/office/drawing/2014/main" id="{E2364753-2703-7E67-B046-04A61C6E85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46812" y="281523"/>
            <a:ext cx="5268293" cy="5834271"/>
          </a:xfrm>
          <a:prstGeom prst="rect">
            <a:avLst/>
          </a:prstGeom>
        </p:spPr>
      </p:pic>
    </p:spTree>
    <p:extLst>
      <p:ext uri="{BB962C8B-B14F-4D97-AF65-F5344CB8AC3E}">
        <p14:creationId xmlns:p14="http://schemas.microsoft.com/office/powerpoint/2010/main" val="414662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 y="5580098"/>
            <a:ext cx="12188810" cy="914399"/>
          </a:xfrm>
        </p:spPr>
        <p:txBody>
          <a:bodyPr anchor="ctr"/>
          <a:lstStyle/>
          <a:p>
            <a:pPr algn="ctr"/>
            <a:r>
              <a:rPr lang="en-US" sz="4000" dirty="0">
                <a:latin typeface="Constantia" panose="02030602050306030303" pitchFamily="18" charset="0"/>
              </a:rPr>
              <a:t>Retaliation, Abusive Conduct and Whistleblower Concerns</a:t>
            </a:r>
            <a:br>
              <a:rPr lang="en-US" sz="5400" dirty="0">
                <a:latin typeface="Constantia" panose="02030602050306030303" pitchFamily="18" charset="0"/>
              </a:rPr>
            </a:br>
            <a:endParaRPr lang="en-US" sz="5400" dirty="0">
              <a:latin typeface="Constantia" panose="02030602050306030303" pitchFamily="18" charset="0"/>
            </a:endParaRPr>
          </a:p>
        </p:txBody>
      </p:sp>
      <p:sp>
        <p:nvSpPr>
          <p:cNvPr id="4" name="Picture Placeholder 3"/>
          <p:cNvSpPr>
            <a:spLocks noGrp="1"/>
          </p:cNvSpPr>
          <p:nvPr>
            <p:ph type="pic" idx="1"/>
          </p:nvPr>
        </p:nvSpPr>
        <p:spPr/>
      </p:sp>
      <p:sp>
        <p:nvSpPr>
          <p:cNvPr id="5" name="TextBox 4"/>
          <p:cNvSpPr txBox="1"/>
          <p:nvPr/>
        </p:nvSpPr>
        <p:spPr>
          <a:xfrm>
            <a:off x="-988997" y="6106180"/>
            <a:ext cx="12188809" cy="523220"/>
          </a:xfrm>
          <a:prstGeom prst="rect">
            <a:avLst/>
          </a:prstGeom>
          <a:noFill/>
        </p:spPr>
        <p:txBody>
          <a:bodyPr wrap="square" rtlCol="0">
            <a:spAutoFit/>
          </a:bodyPr>
          <a:lstStyle>
            <a:defPPr>
              <a:defRPr lang="en-US"/>
            </a:defPPr>
          </a:lstStyle>
          <a:p>
            <a:pPr algn="ctr"/>
            <a:r>
              <a:rPr lang="en-US" sz="2800" dirty="0">
                <a:solidFill>
                  <a:schemeClr val="bg1"/>
                </a:solidFill>
                <a:latin typeface="Constantia" panose="02030602050306030303" pitchFamily="18" charset="0"/>
              </a:rPr>
              <a:t>                       Julie Thomas</a:t>
            </a:r>
          </a:p>
        </p:txBody>
      </p:sp>
      <p:pic>
        <p:nvPicPr>
          <p:cNvPr id="9" name="Picture 8"/>
          <p:cNvPicPr>
            <a:picLocks noChangeAspect="1"/>
          </p:cNvPicPr>
          <p:nvPr/>
        </p:nvPicPr>
        <p:blipFill>
          <a:blip r:embed="rId2"/>
          <a:stretch>
            <a:fillRect/>
          </a:stretch>
        </p:blipFill>
        <p:spPr>
          <a:xfrm>
            <a:off x="3427412" y="-474892"/>
            <a:ext cx="5864860" cy="5864860"/>
          </a:xfrm>
          <a:prstGeom prst="rect">
            <a:avLst/>
          </a:prstGeom>
        </p:spPr>
      </p:pic>
    </p:spTree>
    <p:extLst>
      <p:ext uri="{BB962C8B-B14F-4D97-AF65-F5344CB8AC3E}">
        <p14:creationId xmlns:p14="http://schemas.microsoft.com/office/powerpoint/2010/main" val="148475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Retaliation</a:t>
            </a:r>
          </a:p>
        </p:txBody>
      </p:sp>
      <p:pic>
        <p:nvPicPr>
          <p:cNvPr id="5" name="Content Placeholder 4" descr="Retaliation - Free of Charge Creative Commons Chalkboard image"/>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65469" y="1846263"/>
            <a:ext cx="6118212" cy="4022725"/>
          </a:xfrm>
        </p:spPr>
      </p:pic>
    </p:spTree>
    <p:extLst>
      <p:ext uri="{BB962C8B-B14F-4D97-AF65-F5344CB8AC3E}">
        <p14:creationId xmlns:p14="http://schemas.microsoft.com/office/powerpoint/2010/main" val="311409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3" y="152400"/>
            <a:ext cx="10055781" cy="1450757"/>
          </a:xfrm>
        </p:spPr>
        <p:txBody>
          <a:bodyPr/>
          <a:lstStyle/>
          <a:p>
            <a:r>
              <a:rPr lang="en-US" dirty="0"/>
              <a:t>Retaliation</a:t>
            </a:r>
          </a:p>
        </p:txBody>
      </p:sp>
      <p:sp>
        <p:nvSpPr>
          <p:cNvPr id="3" name="Content Placeholder 2"/>
          <p:cNvSpPr>
            <a:spLocks noGrp="1"/>
          </p:cNvSpPr>
          <p:nvPr>
            <p:ph idx="1"/>
          </p:nvPr>
        </p:nvSpPr>
        <p:spPr/>
        <p:txBody>
          <a:bodyPr/>
          <a:lstStyle/>
          <a:p>
            <a:pPr>
              <a:buFont typeface="Courier New" panose="02070309020205020404" pitchFamily="49" charset="0"/>
              <a:buChar char="o"/>
            </a:pPr>
            <a:r>
              <a:rPr lang="en-US" dirty="0"/>
              <a:t>Litigation threat, significantly increasing claims</a:t>
            </a:r>
          </a:p>
          <a:p>
            <a:pPr>
              <a:buFont typeface="Courier New" panose="02070309020205020404" pitchFamily="49" charset="0"/>
              <a:buChar char="o"/>
            </a:pPr>
            <a:r>
              <a:rPr lang="en-US" dirty="0"/>
              <a:t>Federal &amp; State Laws</a:t>
            </a:r>
          </a:p>
          <a:p>
            <a:pPr>
              <a:buFont typeface="Courier New" panose="02070309020205020404" pitchFamily="49" charset="0"/>
              <a:buChar char="o"/>
            </a:pPr>
            <a:r>
              <a:rPr lang="en-US" dirty="0"/>
              <a:t>University policies prohibit retaliation</a:t>
            </a:r>
          </a:p>
          <a:p>
            <a:pPr lvl="1">
              <a:buFont typeface="Courier New" panose="02070309020205020404" pitchFamily="49" charset="0"/>
              <a:buChar char="o"/>
            </a:pPr>
            <a:r>
              <a:rPr lang="en-US" dirty="0"/>
              <a:t>Nondiscrimination Statement</a:t>
            </a:r>
          </a:p>
          <a:p>
            <a:pPr lvl="1">
              <a:buFont typeface="Courier New" panose="02070309020205020404" pitchFamily="49" charset="0"/>
              <a:buChar char="o"/>
            </a:pPr>
            <a:r>
              <a:rPr lang="en-US" dirty="0"/>
              <a:t>University Non-discrimination Policy</a:t>
            </a:r>
          </a:p>
          <a:p>
            <a:pPr lvl="1">
              <a:buFont typeface="Courier New" panose="02070309020205020404" pitchFamily="49" charset="0"/>
              <a:buChar char="o"/>
            </a:pPr>
            <a:r>
              <a:rPr lang="en-US" dirty="0"/>
              <a:t>HR policies regarding grievance process and egregious conduct</a:t>
            </a:r>
          </a:p>
          <a:p>
            <a:pPr lvl="1">
              <a:buFont typeface="Courier New" panose="02070309020205020404" pitchFamily="49" charset="0"/>
              <a:buChar char="o"/>
            </a:pPr>
            <a:r>
              <a:rPr lang="en-US" dirty="0"/>
              <a:t>Violence in the workplace</a:t>
            </a:r>
          </a:p>
          <a:p>
            <a:pPr lvl="1">
              <a:buFont typeface="Courier New" panose="02070309020205020404" pitchFamily="49" charset="0"/>
              <a:buChar char="o"/>
            </a:pPr>
            <a:r>
              <a:rPr lang="en-US" dirty="0"/>
              <a:t>Research misconduct</a:t>
            </a:r>
          </a:p>
          <a:p>
            <a:pPr lvl="1">
              <a:buFont typeface="Courier New" panose="02070309020205020404" pitchFamily="49" charset="0"/>
              <a:buChar char="o"/>
            </a:pPr>
            <a:r>
              <a:rPr lang="en-US" dirty="0"/>
              <a:t>Safety of Minors </a:t>
            </a:r>
          </a:p>
          <a:p>
            <a:pPr lvl="1">
              <a:buFont typeface="Courier New" panose="02070309020205020404" pitchFamily="49" charset="0"/>
              <a:buChar char="o"/>
            </a:pPr>
            <a:r>
              <a:rPr lang="en-US" dirty="0"/>
              <a:t>Abusive Conduct</a:t>
            </a:r>
          </a:p>
          <a:p>
            <a:pPr lvl="1">
              <a:buFont typeface="Courier New" panose="02070309020205020404" pitchFamily="49" charset="0"/>
              <a:buChar char="o"/>
            </a:pPr>
            <a:r>
              <a:rPr lang="en-US" dirty="0"/>
              <a:t>Whistleblower </a:t>
            </a:r>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138257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8297" y="2438400"/>
            <a:ext cx="7739316" cy="3523048"/>
          </a:xfrm>
        </p:spPr>
        <p:txBody>
          <a:bodyPr>
            <a:normAutofit fontScale="92500"/>
          </a:bodyPr>
          <a:lstStyle/>
          <a:p>
            <a:pPr fontAlgn="base"/>
            <a:endParaRPr lang="en-US" dirty="0">
              <a:latin typeface="Arial" panose="020B0604020202020204" pitchFamily="34" charset="0"/>
              <a:cs typeface="Arial" panose="020B0604020202020204" pitchFamily="34" charset="0"/>
            </a:endParaRPr>
          </a:p>
          <a:p>
            <a:pPr fontAlgn="base"/>
            <a:endParaRPr lang="en-US" dirty="0">
              <a:latin typeface="Arial" panose="020B0604020202020204" pitchFamily="34" charset="0"/>
              <a:cs typeface="Arial" panose="020B0604020202020204" pitchFamily="34" charset="0"/>
            </a:endParaRPr>
          </a:p>
          <a:p>
            <a:pPr fontAlgn="base"/>
            <a:r>
              <a:rPr lang="en-US" u="sng" dirty="0">
                <a:latin typeface="Arial" panose="020B0604020202020204" pitchFamily="34" charset="0"/>
                <a:cs typeface="Arial" panose="020B0604020202020204" pitchFamily="34" charset="0"/>
              </a:rPr>
              <a:t>Help is available</a:t>
            </a:r>
            <a:r>
              <a:rPr lang="en-US" dirty="0">
                <a:latin typeface="Arial" panose="020B0604020202020204" pitchFamily="34" charset="0"/>
                <a:cs typeface="Arial" panose="020B0604020202020204" pitchFamily="34" charset="0"/>
              </a:rPr>
              <a:t>:</a:t>
            </a:r>
          </a:p>
          <a:p>
            <a:pPr fontAlgn="base">
              <a:buFont typeface="Arial" panose="020B0604020202020204" pitchFamily="34" charset="0"/>
              <a:buChar char="•"/>
            </a:pPr>
            <a:r>
              <a:rPr lang="en-US" dirty="0">
                <a:latin typeface="Arial" panose="020B0604020202020204" pitchFamily="34" charset="0"/>
                <a:cs typeface="Arial" panose="020B0604020202020204" pitchFamily="34" charset="0"/>
              </a:rPr>
              <a:t>Office of Foreign Influence (training, analysis, restricted party screening)</a:t>
            </a:r>
          </a:p>
          <a:p>
            <a:pPr fontAlgn="base">
              <a:buFont typeface="Arial" panose="020B0604020202020204" pitchFamily="34" charset="0"/>
              <a:buChar char="•"/>
            </a:pPr>
            <a:r>
              <a:rPr lang="en-US" dirty="0">
                <a:latin typeface="Arial" panose="020B0604020202020204" pitchFamily="34" charset="0"/>
                <a:cs typeface="Arial" panose="020B0604020202020204" pitchFamily="34" charset="0"/>
              </a:rPr>
              <a:t>Office of Sponsored Projects (grant applications, agency communication)</a:t>
            </a:r>
          </a:p>
          <a:p>
            <a:pPr fontAlgn="base">
              <a:buFont typeface="Arial" panose="020B0604020202020204" pitchFamily="34" charset="0"/>
              <a:buChar char="•"/>
            </a:pPr>
            <a:r>
              <a:rPr lang="en-US" dirty="0">
                <a:latin typeface="Arial" panose="020B0604020202020204" pitchFamily="34" charset="0"/>
                <a:cs typeface="Arial" panose="020B0604020202020204" pitchFamily="34" charset="0"/>
              </a:rPr>
              <a:t>Conflict of Interest Office (Business Relationship Reporting disclosure)</a:t>
            </a:r>
          </a:p>
          <a:p>
            <a:pPr fontAlgn="base">
              <a:buFont typeface="Arial" panose="020B0604020202020204" pitchFamily="34" charset="0"/>
              <a:buChar char="•"/>
            </a:pPr>
            <a:r>
              <a:rPr lang="en-US" dirty="0">
                <a:latin typeface="Arial" panose="020B0604020202020204" pitchFamily="34" charset="0"/>
                <a:cs typeface="Arial" panose="020B0604020202020204" pitchFamily="34" charset="0"/>
              </a:rPr>
              <a:t>Office of General Counsel (review of contracts with foreign partners)</a:t>
            </a:r>
          </a:p>
          <a:p>
            <a:pPr fontAlgn="base">
              <a:buFont typeface="Arial" panose="020B0604020202020204" pitchFamily="34" charset="0"/>
              <a:buChar char="•"/>
            </a:pPr>
            <a:r>
              <a:rPr lang="en-US" dirty="0">
                <a:latin typeface="Arial" panose="020B0604020202020204" pitchFamily="34" charset="0"/>
                <a:cs typeface="Arial" panose="020B0604020202020204" pitchFamily="34" charset="0"/>
              </a:rPr>
              <a:t>University IT/Information Security Office (data breach, phishing emails)</a:t>
            </a:r>
          </a:p>
          <a:p>
            <a:pPr fontAlgn="base">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9218" name="Picture 2" descr="Image result for academic freedom and international collabor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89259" y="3136575"/>
            <a:ext cx="2618693" cy="174262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775556BB-41DB-C31D-BE96-0948BBA81CB3}"/>
              </a:ext>
            </a:extLst>
          </p:cNvPr>
          <p:cNvSpPr>
            <a:spLocks noGrp="1"/>
          </p:cNvSpPr>
          <p:nvPr>
            <p:ph type="title"/>
          </p:nvPr>
        </p:nvSpPr>
        <p:spPr>
          <a:xfrm>
            <a:off x="1096994" y="457200"/>
            <a:ext cx="10055781" cy="2362200"/>
          </a:xfrm>
        </p:spPr>
        <p:txBody>
          <a:bodyPr>
            <a:noAutofit/>
          </a:bodyPr>
          <a:lstStyle/>
          <a:p>
            <a:r>
              <a:rPr lang="en-US" sz="3600" dirty="0">
                <a:latin typeface="Arial" panose="020B0604020202020204" pitchFamily="34" charset="0"/>
                <a:cs typeface="Arial" panose="020B0604020202020204" pitchFamily="34" charset="0"/>
              </a:rPr>
              <a:t>Foreign influence controls must be well-targeted, strategic, and intended to minimize risk while supporting the U’s academic and research work. </a:t>
            </a:r>
            <a:endParaRPr lang="en-US" sz="3600" dirty="0"/>
          </a:p>
        </p:txBody>
      </p:sp>
    </p:spTree>
    <p:extLst>
      <p:ext uri="{BB962C8B-B14F-4D97-AF65-F5344CB8AC3E}">
        <p14:creationId xmlns:p14="http://schemas.microsoft.com/office/powerpoint/2010/main" val="133249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Tips	</a:t>
            </a:r>
          </a:p>
        </p:txBody>
      </p:sp>
      <p:sp>
        <p:nvSpPr>
          <p:cNvPr id="3" name="Content Placeholder 2"/>
          <p:cNvSpPr>
            <a:spLocks noGrp="1"/>
          </p:cNvSpPr>
          <p:nvPr>
            <p:ph idx="1"/>
          </p:nvPr>
        </p:nvSpPr>
        <p:spPr/>
        <p:txBody>
          <a:bodyPr/>
          <a:lstStyle/>
          <a:p>
            <a:pPr>
              <a:buFont typeface="Courier New" panose="02070309020205020404" pitchFamily="49" charset="0"/>
              <a:buChar char="o"/>
            </a:pPr>
            <a:r>
              <a:rPr lang="en-US" dirty="0"/>
              <a:t>Consistency in enforcing policies</a:t>
            </a:r>
          </a:p>
          <a:p>
            <a:pPr>
              <a:buFont typeface="Courier New" panose="02070309020205020404" pitchFamily="49" charset="0"/>
              <a:buChar char="o"/>
            </a:pPr>
            <a:r>
              <a:rPr lang="en-US" dirty="0"/>
              <a:t>Follow process/policy</a:t>
            </a:r>
          </a:p>
          <a:p>
            <a:pPr>
              <a:buFont typeface="Courier New" panose="02070309020205020404" pitchFamily="49" charset="0"/>
              <a:buChar char="o"/>
            </a:pPr>
            <a:r>
              <a:rPr lang="en-US" dirty="0"/>
              <a:t>Maintain detailed documentation </a:t>
            </a:r>
          </a:p>
          <a:p>
            <a:pPr>
              <a:buFont typeface="Courier New" panose="02070309020205020404" pitchFamily="49" charset="0"/>
              <a:buChar char="o"/>
            </a:pPr>
            <a:r>
              <a:rPr lang="en-US" dirty="0"/>
              <a:t>Recognize post-employment actions can be adverse action for retaliation claim</a:t>
            </a:r>
          </a:p>
          <a:p>
            <a:pPr>
              <a:buFont typeface="Courier New" panose="02070309020205020404" pitchFamily="49" charset="0"/>
              <a:buChar char="o"/>
            </a:pPr>
            <a:r>
              <a:rPr lang="en-US" dirty="0"/>
              <a:t>Expanded scope of claims—3</a:t>
            </a:r>
            <a:r>
              <a:rPr lang="en-US" baseline="30000" dirty="0"/>
              <a:t>rd</a:t>
            </a:r>
            <a:r>
              <a:rPr lang="en-US" dirty="0"/>
              <a:t> party claims against employer</a:t>
            </a:r>
          </a:p>
          <a:p>
            <a:pPr>
              <a:buFont typeface="Courier New" panose="02070309020205020404" pitchFamily="49" charset="0"/>
              <a:buChar char="o"/>
            </a:pPr>
            <a:r>
              <a:rPr lang="en-US" dirty="0"/>
              <a:t>Manage abusive conduct and whistleblower concerns properly</a:t>
            </a:r>
          </a:p>
        </p:txBody>
      </p:sp>
    </p:spTree>
    <p:extLst>
      <p:ext uri="{BB962C8B-B14F-4D97-AF65-F5344CB8AC3E}">
        <p14:creationId xmlns:p14="http://schemas.microsoft.com/office/powerpoint/2010/main" val="188409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Abusive Conduct</a:t>
            </a:r>
          </a:p>
        </p:txBody>
      </p:sp>
      <p:pic>
        <p:nvPicPr>
          <p:cNvPr id="4" name="Content Placeholder 3" descr="Free Images : angry, businesswoman, conflict, complaint, appeasement, avoid, bad, balance, boss ..."/>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904120" y="1846263"/>
            <a:ext cx="4440910" cy="4022725"/>
          </a:xfrm>
        </p:spPr>
      </p:pic>
    </p:spTree>
    <p:extLst>
      <p:ext uri="{BB962C8B-B14F-4D97-AF65-F5344CB8AC3E}">
        <p14:creationId xmlns:p14="http://schemas.microsoft.com/office/powerpoint/2010/main" val="282538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Law/University Policy</a:t>
            </a:r>
          </a:p>
        </p:txBody>
      </p:sp>
      <p:sp>
        <p:nvSpPr>
          <p:cNvPr id="3" name="Content Placeholder 2"/>
          <p:cNvSpPr>
            <a:spLocks noGrp="1"/>
          </p:cNvSpPr>
          <p:nvPr>
            <p:ph idx="1"/>
          </p:nvPr>
        </p:nvSpPr>
        <p:spPr>
          <a:xfrm>
            <a:off x="1096993" y="1741171"/>
            <a:ext cx="10055781" cy="4023360"/>
          </a:xfrm>
        </p:spPr>
        <p:txBody>
          <a:bodyPr>
            <a:normAutofit lnSpcReduction="10000"/>
          </a:bodyPr>
          <a:lstStyle/>
          <a:p>
            <a:pPr>
              <a:buFont typeface="Courier New" panose="02070309020205020404" pitchFamily="49" charset="0"/>
              <a:buChar char="o"/>
            </a:pPr>
            <a:r>
              <a:rPr lang="en-US" dirty="0"/>
              <a:t>Utah Statute</a:t>
            </a:r>
          </a:p>
          <a:p>
            <a:pPr lvl="1">
              <a:buFont typeface="Courier New" panose="02070309020205020404" pitchFamily="49" charset="0"/>
              <a:buChar char="o"/>
            </a:pPr>
            <a:r>
              <a:rPr lang="en-US" dirty="0"/>
              <a:t>Utah Public Employees Healthy Workplace Act (UCA 67-26-201)</a:t>
            </a:r>
          </a:p>
          <a:p>
            <a:pPr lvl="2">
              <a:buFont typeface="Courier New" panose="02070309020205020404" pitchFamily="49" charset="0"/>
              <a:buChar char="o"/>
            </a:pPr>
            <a:r>
              <a:rPr lang="en-US" dirty="0"/>
              <a:t>Policy of the state to provide and maintain a work environment free from abusive conduct.</a:t>
            </a:r>
          </a:p>
          <a:p>
            <a:pPr lvl="2">
              <a:buFont typeface="Courier New" panose="02070309020205020404" pitchFamily="49" charset="0"/>
              <a:buChar char="o"/>
            </a:pPr>
            <a:r>
              <a:rPr lang="en-US" dirty="0"/>
              <a:t>Process for abusive conduct complaints</a:t>
            </a:r>
          </a:p>
          <a:p>
            <a:pPr>
              <a:buFont typeface="Courier New" panose="02070309020205020404" pitchFamily="49" charset="0"/>
              <a:buChar char="o"/>
            </a:pPr>
            <a:r>
              <a:rPr lang="en-US" dirty="0"/>
              <a:t>Policy 1-021</a:t>
            </a:r>
          </a:p>
          <a:p>
            <a:pPr lvl="1">
              <a:buFont typeface="Courier New" panose="02070309020205020404" pitchFamily="49" charset="0"/>
              <a:buChar char="o"/>
            </a:pPr>
            <a:r>
              <a:rPr lang="en-US" dirty="0"/>
              <a:t>University committed to an academic and work environment that promotes, facilitates, and encourages mutual respect and collegial relationships</a:t>
            </a:r>
          </a:p>
          <a:p>
            <a:pPr lvl="1">
              <a:buFont typeface="Courier New" panose="02070309020205020404" pitchFamily="49" charset="0"/>
              <a:buChar char="o"/>
            </a:pPr>
            <a:r>
              <a:rPr lang="en-US" dirty="0"/>
              <a:t>Applies to all UofU employees and all academic and administrative units</a:t>
            </a:r>
          </a:p>
          <a:p>
            <a:pPr lvl="1">
              <a:buFont typeface="Courier New" panose="02070309020205020404" pitchFamily="49" charset="0"/>
              <a:buChar char="o"/>
            </a:pPr>
            <a:r>
              <a:rPr lang="en-US" dirty="0"/>
              <a:t>Definition of abusive conduct—Physical, verbal, or nonverbal conduct by an employee toward another employee (such as derogatory remarks, insults, or epithets) that based on the severity, nature, or frequency of the conduct, a reasonable person would determine any of the following:</a:t>
            </a:r>
          </a:p>
          <a:p>
            <a:pPr lvl="3">
              <a:buFont typeface="Courier New" panose="02070309020205020404" pitchFamily="49" charset="0"/>
              <a:buChar char="o"/>
            </a:pPr>
            <a:r>
              <a:rPr lang="en-US" dirty="0"/>
              <a:t>Intends to intimidate, humiliate, or cause unwarranted distress;</a:t>
            </a:r>
          </a:p>
          <a:p>
            <a:pPr lvl="3">
              <a:buFont typeface="Courier New" panose="02070309020205020404" pitchFamily="49" charset="0"/>
              <a:buChar char="o"/>
            </a:pPr>
            <a:r>
              <a:rPr lang="en-US" dirty="0"/>
              <a:t>Exploits an employee’s known physical or psychological disability; or</a:t>
            </a:r>
          </a:p>
          <a:p>
            <a:pPr lvl="3">
              <a:buFont typeface="Courier New" panose="02070309020205020404" pitchFamily="49" charset="0"/>
              <a:buChar char="o"/>
            </a:pPr>
            <a:r>
              <a:rPr lang="en-US" dirty="0"/>
              <a:t>Is unwarranted and results in substantial physical or psychological harm as a result of intimidation, humiliation, or distress.</a:t>
            </a:r>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205281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and Resolving</a:t>
            </a:r>
          </a:p>
        </p:txBody>
      </p:sp>
      <p:sp>
        <p:nvSpPr>
          <p:cNvPr id="3" name="Content Placeholder 2"/>
          <p:cNvSpPr>
            <a:spLocks noGrp="1"/>
          </p:cNvSpPr>
          <p:nvPr>
            <p:ph idx="1"/>
          </p:nvPr>
        </p:nvSpPr>
        <p:spPr/>
        <p:txBody>
          <a:bodyPr>
            <a:normAutofit lnSpcReduction="10000"/>
          </a:bodyPr>
          <a:lstStyle/>
          <a:p>
            <a:pPr>
              <a:buFont typeface="Courier New" panose="02070309020205020404" pitchFamily="49" charset="0"/>
              <a:buChar char="o"/>
            </a:pPr>
            <a:r>
              <a:rPr lang="en-US" dirty="0"/>
              <a:t>Employee who engages in abusive conduct may be subject to discipline</a:t>
            </a:r>
          </a:p>
          <a:p>
            <a:pPr>
              <a:buFont typeface="Courier New" panose="02070309020205020404" pitchFamily="49" charset="0"/>
              <a:buChar char="o"/>
            </a:pPr>
            <a:r>
              <a:rPr lang="en-US" dirty="0"/>
              <a:t>What it is not</a:t>
            </a:r>
          </a:p>
          <a:p>
            <a:pPr lvl="1">
              <a:buFont typeface="Courier New" panose="02070309020205020404" pitchFamily="49" charset="0"/>
              <a:buChar char="o"/>
            </a:pPr>
            <a:r>
              <a:rPr lang="en-US" dirty="0"/>
              <a:t>Appropriate disciplinary and administrative actions</a:t>
            </a:r>
          </a:p>
          <a:p>
            <a:pPr lvl="1">
              <a:buFont typeface="Courier New" panose="02070309020205020404" pitchFamily="49" charset="0"/>
              <a:buChar char="o"/>
            </a:pPr>
            <a:r>
              <a:rPr lang="en-US" dirty="0"/>
              <a:t>Appropriate developmental or critical performance-related feedback</a:t>
            </a:r>
          </a:p>
          <a:p>
            <a:pPr lvl="1">
              <a:buFont typeface="Courier New" panose="02070309020205020404" pitchFamily="49" charset="0"/>
              <a:buChar char="o"/>
            </a:pPr>
            <a:r>
              <a:rPr lang="en-US" dirty="0"/>
              <a:t>Reasonable work assignments or job reassignments</a:t>
            </a:r>
          </a:p>
          <a:p>
            <a:pPr lvl="1">
              <a:buFont typeface="Courier New" panose="02070309020205020404" pitchFamily="49" charset="0"/>
              <a:buChar char="o"/>
            </a:pPr>
            <a:r>
              <a:rPr lang="en-US" dirty="0"/>
              <a:t>Reasonable differences in styles of management, communication, expression or opinion</a:t>
            </a:r>
          </a:p>
          <a:p>
            <a:pPr lvl="1">
              <a:buFont typeface="Courier New" panose="02070309020205020404" pitchFamily="49" charset="0"/>
              <a:buChar char="o"/>
            </a:pPr>
            <a:endParaRPr lang="en-US" dirty="0"/>
          </a:p>
          <a:p>
            <a:pPr>
              <a:buFont typeface="Courier New" panose="02070309020205020404" pitchFamily="49" charset="0"/>
              <a:buChar char="o"/>
            </a:pPr>
            <a:r>
              <a:rPr lang="en-US" dirty="0"/>
              <a:t>Process for reporting and resolving</a:t>
            </a:r>
          </a:p>
          <a:p>
            <a:pPr lvl="1">
              <a:buFont typeface="Courier New" panose="02070309020205020404" pitchFamily="49" charset="0"/>
              <a:buChar char="o"/>
            </a:pPr>
            <a:r>
              <a:rPr lang="en-US" dirty="0"/>
              <a:t>Depends on classification of respondent (faculty, hospital/clinic staff, employees who are not faculty or hospital/clinic staff)</a:t>
            </a:r>
          </a:p>
          <a:p>
            <a:pPr>
              <a:buFont typeface="Courier New" panose="02070309020205020404" pitchFamily="49" charset="0"/>
              <a:buChar char="o"/>
            </a:pPr>
            <a:r>
              <a:rPr lang="en-US" dirty="0"/>
              <a:t>Training </a:t>
            </a:r>
          </a:p>
          <a:p>
            <a:pPr>
              <a:buFont typeface="Courier New" panose="02070309020205020404" pitchFamily="49" charset="0"/>
              <a:buChar char="o"/>
            </a:pPr>
            <a:r>
              <a:rPr lang="en-US" dirty="0"/>
              <a:t>Practical Tips</a:t>
            </a:r>
          </a:p>
        </p:txBody>
      </p:sp>
    </p:spTree>
    <p:extLst>
      <p:ext uri="{BB962C8B-B14F-4D97-AF65-F5344CB8AC3E}">
        <p14:creationId xmlns:p14="http://schemas.microsoft.com/office/powerpoint/2010/main" val="234608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Whistleblowers on Campus</a:t>
            </a:r>
          </a:p>
        </p:txBody>
      </p:sp>
      <p:pic>
        <p:nvPicPr>
          <p:cNvPr id="4" name="Content Placeholder 3" descr="Whistleblower | A word cloud featuring &quot;Whistleblower&quot;. This… | Flick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125284" y="1846263"/>
            <a:ext cx="7998583" cy="4022725"/>
          </a:xfrm>
        </p:spPr>
      </p:pic>
    </p:spTree>
    <p:extLst>
      <p:ext uri="{BB962C8B-B14F-4D97-AF65-F5344CB8AC3E}">
        <p14:creationId xmlns:p14="http://schemas.microsoft.com/office/powerpoint/2010/main" val="99020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Whistleblower?</a:t>
            </a:r>
          </a:p>
        </p:txBody>
      </p:sp>
      <p:sp>
        <p:nvSpPr>
          <p:cNvPr id="3" name="Content Placeholder 2"/>
          <p:cNvSpPr>
            <a:spLocks noGrp="1"/>
          </p:cNvSpPr>
          <p:nvPr>
            <p:ph idx="1"/>
          </p:nvPr>
        </p:nvSpPr>
        <p:spPr/>
        <p:txBody>
          <a:bodyPr/>
          <a:lstStyle/>
          <a:p>
            <a:r>
              <a:rPr lang="en-US" dirty="0"/>
              <a:t>An employee who raises concerns about the misuse of public resources (fraud, waste, abuse), violations of the law or safety/ethical concerns, etc.</a:t>
            </a:r>
          </a:p>
        </p:txBody>
      </p:sp>
      <p:pic>
        <p:nvPicPr>
          <p:cNvPr id="5" name="Picture 4" descr="Unsuck DC Metro: Chill Wind for Metro Whistleblower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94212" y="2590800"/>
            <a:ext cx="5397500" cy="3581400"/>
          </a:xfrm>
          <a:prstGeom prst="rect">
            <a:avLst/>
          </a:prstGeom>
        </p:spPr>
      </p:pic>
    </p:spTree>
    <p:extLst>
      <p:ext uri="{BB962C8B-B14F-4D97-AF65-F5344CB8AC3E}">
        <p14:creationId xmlns:p14="http://schemas.microsoft.com/office/powerpoint/2010/main" val="221608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Utah Statute</a:t>
            </a:r>
          </a:p>
        </p:txBody>
      </p:sp>
      <p:sp>
        <p:nvSpPr>
          <p:cNvPr id="3" name="Content Placeholder 2"/>
          <p:cNvSpPr>
            <a:spLocks noGrp="1"/>
          </p:cNvSpPr>
          <p:nvPr>
            <p:ph idx="1"/>
          </p:nvPr>
        </p:nvSpPr>
        <p:spPr/>
        <p:txBody>
          <a:bodyPr/>
          <a:lstStyle/>
          <a:p>
            <a:pPr>
              <a:buFont typeface="Courier New" panose="02070309020205020404" pitchFamily="49" charset="0"/>
              <a:buChar char="o"/>
            </a:pPr>
            <a:r>
              <a:rPr lang="en-US" dirty="0"/>
              <a:t>Utah Protection of Public Employees Act</a:t>
            </a:r>
          </a:p>
          <a:p>
            <a:pPr>
              <a:buFont typeface="Courier New" panose="02070309020205020404" pitchFamily="49" charset="0"/>
              <a:buChar char="o"/>
            </a:pPr>
            <a:r>
              <a:rPr lang="en-US" dirty="0"/>
              <a:t>Prohibits government employers from taking retaliatory action against an employee because the employee, in good faith, complained of waste, misuse of public funds, violations of law, etc.</a:t>
            </a:r>
          </a:p>
          <a:p>
            <a:pPr>
              <a:buFont typeface="Courier New" panose="02070309020205020404" pitchFamily="49" charset="0"/>
              <a:buChar char="o"/>
            </a:pPr>
            <a:r>
              <a:rPr lang="en-US" dirty="0"/>
              <a:t>Recently amended definition of “retaliatory action” (University policy to be revised accordingly)</a:t>
            </a:r>
          </a:p>
          <a:p>
            <a:pPr>
              <a:buFont typeface="Courier New" panose="02070309020205020404" pitchFamily="49" charset="0"/>
              <a:buChar char="o"/>
            </a:pPr>
            <a:r>
              <a:rPr lang="en-US" dirty="0"/>
              <a:t>Requires institutions of higher education to hold hearings for employees who believe they have experienced retaliatory action because they engaged in whistleblowing activities. </a:t>
            </a:r>
          </a:p>
          <a:p>
            <a:pPr>
              <a:buFont typeface="Courier New" panose="02070309020205020404" pitchFamily="49" charset="0"/>
              <a:buChar char="o"/>
            </a:pPr>
            <a:endParaRPr lang="en-US" dirty="0"/>
          </a:p>
        </p:txBody>
      </p:sp>
      <p:pic>
        <p:nvPicPr>
          <p:cNvPr id="5" name="Picture 4" descr="Utah Capital in Salt lake City image - Free stock photo - Public Domain photo - CC0 Image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0812" y="4267200"/>
            <a:ext cx="2734628" cy="2057400"/>
          </a:xfrm>
          <a:prstGeom prst="rect">
            <a:avLst/>
          </a:prstGeom>
        </p:spPr>
      </p:pic>
    </p:spTree>
    <p:extLst>
      <p:ext uri="{BB962C8B-B14F-4D97-AF65-F5344CB8AC3E}">
        <p14:creationId xmlns:p14="http://schemas.microsoft.com/office/powerpoint/2010/main" val="331329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5-211</a:t>
            </a:r>
          </a:p>
        </p:txBody>
      </p:sp>
      <p:sp>
        <p:nvSpPr>
          <p:cNvPr id="3" name="Content Placeholder 2"/>
          <p:cNvSpPr>
            <a:spLocks noGrp="1"/>
          </p:cNvSpPr>
          <p:nvPr>
            <p:ph idx="1"/>
          </p:nvPr>
        </p:nvSpPr>
        <p:spPr/>
        <p:txBody>
          <a:bodyPr/>
          <a:lstStyle/>
          <a:p>
            <a:pPr>
              <a:buFont typeface="Courier New" panose="02070309020205020404" pitchFamily="49" charset="0"/>
              <a:buChar char="o"/>
            </a:pPr>
            <a:r>
              <a:rPr lang="en-US" dirty="0"/>
              <a:t>Applicable to all employees (regardless of whether faculty or staff, part-time or full-time)</a:t>
            </a:r>
          </a:p>
          <a:p>
            <a:pPr>
              <a:buFont typeface="Courier New" panose="02070309020205020404" pitchFamily="49" charset="0"/>
              <a:buChar char="o"/>
            </a:pPr>
            <a:r>
              <a:rPr lang="en-US" dirty="0"/>
              <a:t>If an employee believes they have experienced retaliatory action because of engaging in whistleblowing activities, the employee must file a complaint with the Director of Employee Relations.</a:t>
            </a:r>
          </a:p>
          <a:p>
            <a:pPr>
              <a:buFont typeface="Courier New" panose="02070309020205020404" pitchFamily="49" charset="0"/>
              <a:buChar char="o"/>
            </a:pPr>
            <a:r>
              <a:rPr lang="en-US" dirty="0"/>
              <a:t>HR has a short time frame after the complaint is filed to assemble a hearing committee.</a:t>
            </a:r>
          </a:p>
          <a:p>
            <a:pPr>
              <a:buFont typeface="Courier New" panose="02070309020205020404" pitchFamily="49" charset="0"/>
              <a:buChar char="o"/>
            </a:pPr>
            <a:r>
              <a:rPr lang="en-US" dirty="0"/>
              <a:t>At the hearing, the manager/supervisor must establish that the retaliatory action against the complaining employee was justified by reasons unrelated to the employee’s good faith whistleblowing activities. </a:t>
            </a:r>
          </a:p>
          <a:p>
            <a:endParaRPr lang="en-US" dirty="0"/>
          </a:p>
        </p:txBody>
      </p:sp>
    </p:spTree>
    <p:extLst>
      <p:ext uri="{BB962C8B-B14F-4D97-AF65-F5344CB8AC3E}">
        <p14:creationId xmlns:p14="http://schemas.microsoft.com/office/powerpoint/2010/main" val="286272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Tips</a:t>
            </a:r>
          </a:p>
        </p:txBody>
      </p:sp>
      <p:sp>
        <p:nvSpPr>
          <p:cNvPr id="3" name="Content Placeholder 2"/>
          <p:cNvSpPr>
            <a:spLocks noGrp="1"/>
          </p:cNvSpPr>
          <p:nvPr>
            <p:ph idx="1"/>
          </p:nvPr>
        </p:nvSpPr>
        <p:spPr/>
        <p:txBody>
          <a:bodyPr>
            <a:normAutofit lnSpcReduction="10000"/>
          </a:bodyPr>
          <a:lstStyle/>
          <a:p>
            <a:pPr>
              <a:buFont typeface="Courier New" panose="02070309020205020404" pitchFamily="49" charset="0"/>
              <a:buChar char="o"/>
            </a:pPr>
            <a:r>
              <a:rPr lang="en-US" dirty="0"/>
              <a:t>Remember goals of policy</a:t>
            </a:r>
          </a:p>
          <a:p>
            <a:pPr lvl="1">
              <a:buFont typeface="Courier New" panose="02070309020205020404" pitchFamily="49" charset="0"/>
              <a:buChar char="o"/>
            </a:pPr>
            <a:r>
              <a:rPr lang="en-US" dirty="0"/>
              <a:t>Ensure University is a safe place and policies are followed</a:t>
            </a:r>
          </a:p>
          <a:p>
            <a:pPr lvl="1">
              <a:buFont typeface="Courier New" panose="02070309020205020404" pitchFamily="49" charset="0"/>
              <a:buChar char="o"/>
            </a:pPr>
            <a:r>
              <a:rPr lang="en-US" dirty="0"/>
              <a:t>Provide a route for concerns to be addressed</a:t>
            </a:r>
          </a:p>
          <a:p>
            <a:pPr lvl="1">
              <a:buFont typeface="Courier New" panose="02070309020205020404" pitchFamily="49" charset="0"/>
              <a:buChar char="o"/>
            </a:pPr>
            <a:r>
              <a:rPr lang="en-US" dirty="0"/>
              <a:t>Protect whistleblowers </a:t>
            </a:r>
          </a:p>
          <a:p>
            <a:pPr lvl="1">
              <a:buFont typeface="Courier New" panose="02070309020205020404" pitchFamily="49" charset="0"/>
              <a:buChar char="o"/>
            </a:pPr>
            <a:endParaRPr lang="en-US" dirty="0"/>
          </a:p>
          <a:p>
            <a:pPr>
              <a:buFont typeface="Courier New" panose="02070309020205020404" pitchFamily="49" charset="0"/>
              <a:buChar char="o"/>
            </a:pPr>
            <a:r>
              <a:rPr lang="en-US" dirty="0"/>
              <a:t>Employees raising concerns of safety, fraud, abuse or waste should be routed to HR</a:t>
            </a:r>
          </a:p>
          <a:p>
            <a:pPr lvl="1">
              <a:buFont typeface="Courier New" panose="02070309020205020404" pitchFamily="49" charset="0"/>
              <a:buChar char="o"/>
            </a:pPr>
            <a:r>
              <a:rPr lang="en-US" dirty="0"/>
              <a:t>Take concerns seriously, HR to appropriately address</a:t>
            </a:r>
          </a:p>
          <a:p>
            <a:pPr lvl="1">
              <a:buFont typeface="Courier New" panose="02070309020205020404" pitchFamily="49" charset="0"/>
              <a:buChar char="o"/>
            </a:pPr>
            <a:r>
              <a:rPr lang="en-US" dirty="0"/>
              <a:t>Be aware of problem employees—disruption of business operation, hold accountable</a:t>
            </a:r>
          </a:p>
          <a:p>
            <a:pPr marL="201108" lvl="1" indent="0">
              <a:buNone/>
            </a:pPr>
            <a:r>
              <a:rPr lang="en-US" dirty="0"/>
              <a:t>	</a:t>
            </a:r>
          </a:p>
          <a:p>
            <a:pPr>
              <a:buFont typeface="Courier New" panose="02070309020205020404" pitchFamily="49" charset="0"/>
              <a:buChar char="o"/>
            </a:pPr>
            <a:r>
              <a:rPr lang="en-US" dirty="0"/>
              <a:t>No retaliation</a:t>
            </a:r>
          </a:p>
          <a:p>
            <a:pPr lvl="1">
              <a:buFont typeface="Courier New" panose="02070309020205020404" pitchFamily="49" charset="0"/>
              <a:buChar char="o"/>
            </a:pPr>
            <a:r>
              <a:rPr lang="en-US" dirty="0"/>
              <a:t>No retaliatory action against employee engaging in protected activity</a:t>
            </a:r>
          </a:p>
          <a:p>
            <a:pPr lvl="1">
              <a:buFont typeface="Courier New" panose="02070309020205020404" pitchFamily="49" charset="0"/>
              <a:buChar char="o"/>
            </a:pPr>
            <a:r>
              <a:rPr lang="en-US" dirty="0"/>
              <a:t>Employee protected from retaliation in both reporting and participating in process provided by policy</a:t>
            </a:r>
          </a:p>
        </p:txBody>
      </p:sp>
    </p:spTree>
    <p:extLst>
      <p:ext uri="{BB962C8B-B14F-4D97-AF65-F5344CB8AC3E}">
        <p14:creationId xmlns:p14="http://schemas.microsoft.com/office/powerpoint/2010/main" val="175587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 y="5562600"/>
            <a:ext cx="12188810" cy="914399"/>
          </a:xfrm>
        </p:spPr>
        <p:txBody>
          <a:bodyPr anchor="ctr"/>
          <a:lstStyle/>
          <a:p>
            <a:pPr algn="ctr"/>
            <a:r>
              <a:rPr lang="en-US" sz="4400" dirty="0">
                <a:latin typeface="Constantia" panose="02030602050306030303" pitchFamily="18" charset="0"/>
              </a:rPr>
              <a:t>Free Speech v. Authority to Speak </a:t>
            </a:r>
            <a:br>
              <a:rPr lang="en-US" sz="4400" dirty="0">
                <a:latin typeface="Constantia" panose="02030602050306030303" pitchFamily="18" charset="0"/>
              </a:rPr>
            </a:br>
            <a:r>
              <a:rPr lang="en-US" sz="4400" dirty="0">
                <a:latin typeface="Constantia" panose="02030602050306030303" pitchFamily="18" charset="0"/>
              </a:rPr>
              <a:t>on Behalf of the Institution</a:t>
            </a:r>
            <a:br>
              <a:rPr lang="en-US" sz="4400" dirty="0">
                <a:latin typeface="Constantia" panose="02030602050306030303" pitchFamily="18" charset="0"/>
              </a:rPr>
            </a:br>
            <a:endParaRPr lang="en-US" sz="4400" dirty="0">
              <a:latin typeface="Constantia" panose="02030602050306030303" pitchFamily="18" charset="0"/>
            </a:endParaRPr>
          </a:p>
        </p:txBody>
      </p:sp>
      <p:sp>
        <p:nvSpPr>
          <p:cNvPr id="4" name="Picture Placeholder 3"/>
          <p:cNvSpPr>
            <a:spLocks noGrp="1"/>
          </p:cNvSpPr>
          <p:nvPr>
            <p:ph type="pic" idx="1"/>
          </p:nvPr>
        </p:nvSpPr>
        <p:spPr/>
      </p:sp>
      <p:sp>
        <p:nvSpPr>
          <p:cNvPr id="5" name="TextBox 4"/>
          <p:cNvSpPr txBox="1"/>
          <p:nvPr/>
        </p:nvSpPr>
        <p:spPr>
          <a:xfrm>
            <a:off x="0" y="6333342"/>
            <a:ext cx="12188809" cy="523220"/>
          </a:xfrm>
          <a:prstGeom prst="rect">
            <a:avLst/>
          </a:prstGeom>
          <a:noFill/>
        </p:spPr>
        <p:txBody>
          <a:bodyPr wrap="square" rtlCol="0">
            <a:spAutoFit/>
          </a:bodyPr>
          <a:lstStyle>
            <a:defPPr>
              <a:defRPr lang="en-US"/>
            </a:defPPr>
          </a:lstStyle>
          <a:p>
            <a:pPr algn="ctr"/>
            <a:r>
              <a:rPr lang="en-US" sz="2800" dirty="0">
                <a:solidFill>
                  <a:schemeClr val="bg1"/>
                </a:solidFill>
                <a:latin typeface="Constantia" panose="02030602050306030303" pitchFamily="18" charset="0"/>
              </a:rPr>
              <a:t>Scott Smith</a:t>
            </a:r>
          </a:p>
        </p:txBody>
      </p:sp>
      <p:pic>
        <p:nvPicPr>
          <p:cNvPr id="9" name="Picture 8"/>
          <p:cNvPicPr>
            <a:picLocks noChangeAspect="1"/>
          </p:cNvPicPr>
          <p:nvPr/>
        </p:nvPicPr>
        <p:blipFill>
          <a:blip r:embed="rId2"/>
          <a:stretch>
            <a:fillRect/>
          </a:stretch>
        </p:blipFill>
        <p:spPr>
          <a:xfrm>
            <a:off x="3122612" y="-474892"/>
            <a:ext cx="5864860" cy="5864860"/>
          </a:xfrm>
          <a:prstGeom prst="rect">
            <a:avLst/>
          </a:prstGeom>
        </p:spPr>
      </p:pic>
    </p:spTree>
    <p:extLst>
      <p:ext uri="{BB962C8B-B14F-4D97-AF65-F5344CB8AC3E}">
        <p14:creationId xmlns:p14="http://schemas.microsoft.com/office/powerpoint/2010/main" val="262253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AC11C-C178-9641-F777-39D58ED86FEC}"/>
              </a:ext>
            </a:extLst>
          </p:cNvPr>
          <p:cNvSpPr>
            <a:spLocks noGrp="1"/>
          </p:cNvSpPr>
          <p:nvPr>
            <p:ph type="title"/>
          </p:nvPr>
        </p:nvSpPr>
        <p:spPr>
          <a:xfrm>
            <a:off x="1096994" y="609600"/>
            <a:ext cx="10055781" cy="1450757"/>
          </a:xfrm>
        </p:spPr>
        <p:txBody>
          <a:bodyPr>
            <a:normAutofit fontScale="90000"/>
          </a:bodyPr>
          <a:lstStyle/>
          <a:p>
            <a:pPr algn="ctr"/>
            <a:r>
              <a:rPr lang="en-US" dirty="0"/>
              <a:t>The way to avoid undue foreign influence is</a:t>
            </a:r>
            <a:br>
              <a:rPr lang="en-US" dirty="0"/>
            </a:br>
            <a:r>
              <a:rPr lang="en-US" dirty="0"/>
              <a:t>Disclosure! Disclosure! Disclosure!</a:t>
            </a:r>
          </a:p>
        </p:txBody>
      </p:sp>
      <p:sp>
        <p:nvSpPr>
          <p:cNvPr id="3" name="Content Placeholder 2">
            <a:extLst>
              <a:ext uri="{FF2B5EF4-FFF2-40B4-BE49-F238E27FC236}">
                <a16:creationId xmlns:a16="http://schemas.microsoft.com/office/drawing/2014/main" id="{F28895C3-A08E-5685-7740-A008CA834CB5}"/>
              </a:ext>
            </a:extLst>
          </p:cNvPr>
          <p:cNvSpPr>
            <a:spLocks noGrp="1"/>
          </p:cNvSpPr>
          <p:nvPr>
            <p:ph idx="1"/>
          </p:nvPr>
        </p:nvSpPr>
        <p:spPr/>
        <p:txBody>
          <a:bodyPr>
            <a:normAutofit fontScale="62500" lnSpcReduction="20000"/>
          </a:bodyPr>
          <a:lstStyle/>
          <a:p>
            <a:endParaRPr lang="en-US" u="sng" dirty="0">
              <a:latin typeface="Arial"/>
              <a:cs typeface="Arial"/>
            </a:endParaRPr>
          </a:p>
          <a:p>
            <a:r>
              <a:rPr lang="en-US" u="sng" dirty="0">
                <a:latin typeface="Arial"/>
                <a:cs typeface="Arial"/>
              </a:rPr>
              <a:t>Where is Disclosure Required? </a:t>
            </a:r>
          </a:p>
          <a:p>
            <a:pPr>
              <a:buFont typeface="Wingdings" panose="05000000000000000000" pitchFamily="2" charset="2"/>
              <a:buChar char="§"/>
            </a:pPr>
            <a:r>
              <a:rPr lang="en-US" dirty="0">
                <a:latin typeface="Arial"/>
                <a:cs typeface="Arial"/>
              </a:rPr>
              <a:t>University Business Relationship Reporting (BRR) – disclosure of foreign relationships are included in the University’s BRR system, which must be updated at least annually and within 30 days of discovering or acquiring a new foreign or financial relationship related to professional responsibilities.</a:t>
            </a:r>
          </a:p>
          <a:p>
            <a:pPr>
              <a:buFont typeface="Wingdings" panose="05000000000000000000" pitchFamily="2" charset="2"/>
              <a:buChar char="§"/>
            </a:pPr>
            <a:r>
              <a:rPr lang="en-US" dirty="0">
                <a:latin typeface="Arial"/>
                <a:cs typeface="Arial"/>
              </a:rPr>
              <a:t>Federal agencies, including NIH, NSF, &amp; DOD, are requiring greater disclosure of foreign relationships in grant applications.</a:t>
            </a:r>
          </a:p>
          <a:p>
            <a:pPr lvl="1">
              <a:buFont typeface="Wingdings" panose="05000000000000000000" pitchFamily="2" charset="2"/>
              <a:buChar char="§"/>
            </a:pPr>
            <a:r>
              <a:rPr lang="en-US" dirty="0">
                <a:latin typeface="Arial"/>
                <a:cs typeface="Arial"/>
              </a:rPr>
              <a:t>The US Senate, with bi-partisan support, is proposing similar disclosure requirements across all federal granting agencies.</a:t>
            </a:r>
          </a:p>
          <a:p>
            <a:pPr>
              <a:buFont typeface="Wingdings" panose="05000000000000000000" pitchFamily="2" charset="2"/>
              <a:buChar char="§"/>
            </a:pPr>
            <a:r>
              <a:rPr lang="en-US" dirty="0">
                <a:latin typeface="Arial"/>
                <a:cs typeface="Arial"/>
              </a:rPr>
              <a:t>The Biden Administration’s efforts to protect US government supported R&amp;D includes implementation of National Security Presidential Memorandum (NSPM)-33. This on-going effort, undertaken with bipartisan support, is expected to result in standardized policies and practices for disclosing information to assess conflicts of interest and conflicts of commitment among researchers and research organizations applying for Federal R&amp;D awards.  </a:t>
            </a:r>
          </a:p>
          <a:p>
            <a:r>
              <a:rPr lang="en-US" u="sng" dirty="0">
                <a:latin typeface="Arial"/>
                <a:cs typeface="Arial"/>
              </a:rPr>
              <a:t>What must be Disclosed?</a:t>
            </a:r>
          </a:p>
          <a:p>
            <a:pPr>
              <a:buFont typeface="Wingdings" panose="05000000000000000000" pitchFamily="2" charset="2"/>
              <a:buChar char="§"/>
            </a:pPr>
            <a:r>
              <a:rPr lang="en-US" dirty="0">
                <a:latin typeface="Arial"/>
                <a:cs typeface="Arial"/>
              </a:rPr>
              <a:t>Foreign compensation, resources and support, regardless of monetary value, that relate to any research endeavor, including a title, research grant, cooperative agreement, contract, award, access to a laboratory, materials, travel compensation and work incentives.</a:t>
            </a:r>
          </a:p>
          <a:p>
            <a:pPr marL="0" indent="0">
              <a:buNone/>
            </a:pPr>
            <a:r>
              <a:rPr lang="en-US" dirty="0">
                <a:latin typeface="Arial"/>
                <a:cs typeface="Arial"/>
              </a:rPr>
              <a:t>  </a:t>
            </a:r>
            <a:r>
              <a:rPr lang="en-US" u="sng" dirty="0">
                <a:latin typeface="Arial"/>
                <a:cs typeface="Arial"/>
              </a:rPr>
              <a:t>What are Potential Consequences of a Failure to Disclose?</a:t>
            </a:r>
          </a:p>
          <a:p>
            <a:pPr>
              <a:buFont typeface="Wingdings" panose="05000000000000000000" pitchFamily="2" charset="2"/>
              <a:buChar char="§"/>
            </a:pPr>
            <a:r>
              <a:rPr lang="en-US" spc="-5" dirty="0">
                <a:latin typeface="Arial"/>
                <a:cs typeface="Arial"/>
              </a:rPr>
              <a:t>Federal debarment, fines and penalties, missed commercialization opportunities, and long-term reputational damage to you and to the</a:t>
            </a:r>
            <a:r>
              <a:rPr lang="en-US" spc="165" dirty="0">
                <a:latin typeface="Arial"/>
                <a:cs typeface="Arial"/>
              </a:rPr>
              <a:t> </a:t>
            </a:r>
            <a:r>
              <a:rPr lang="en-US" spc="-5" dirty="0">
                <a:latin typeface="Arial"/>
                <a:cs typeface="Arial"/>
              </a:rPr>
              <a:t>institution.</a:t>
            </a:r>
            <a:endParaRPr lang="en-US" dirty="0">
              <a:latin typeface="Arial"/>
              <a:cs typeface="Arial"/>
            </a:endParaRPr>
          </a:p>
          <a:p>
            <a:endParaRPr lang="en-US" dirty="0"/>
          </a:p>
        </p:txBody>
      </p:sp>
    </p:spTree>
    <p:extLst>
      <p:ext uri="{BB962C8B-B14F-4D97-AF65-F5344CB8AC3E}">
        <p14:creationId xmlns:p14="http://schemas.microsoft.com/office/powerpoint/2010/main" val="124873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Rule</a:t>
            </a:r>
          </a:p>
        </p:txBody>
      </p:sp>
      <p:sp>
        <p:nvSpPr>
          <p:cNvPr id="3" name="Content Placeholder 2"/>
          <p:cNvSpPr>
            <a:spLocks noGrp="1"/>
          </p:cNvSpPr>
          <p:nvPr>
            <p:ph idx="1"/>
          </p:nvPr>
        </p:nvSpPr>
        <p:spPr>
          <a:xfrm>
            <a:off x="1096994" y="2057400"/>
            <a:ext cx="6369018" cy="4023360"/>
          </a:xfrm>
        </p:spPr>
        <p:txBody>
          <a:bodyPr>
            <a:normAutofit/>
          </a:bodyPr>
          <a:lstStyle/>
          <a:p>
            <a:pPr marL="233363" indent="-233363">
              <a:buFont typeface="Arial" panose="020B0604020202020204" pitchFamily="34" charset="0"/>
              <a:buChar char="•"/>
            </a:pPr>
            <a:r>
              <a:rPr lang="en-US" sz="2800" dirty="0"/>
              <a:t>All students, faculty, and staff have the right to engage in commentary, debate, and advocacy on issues that concern them</a:t>
            </a:r>
          </a:p>
          <a:p>
            <a:pPr marL="233363" indent="-233363">
              <a:buFont typeface="Arial" panose="020B0604020202020204" pitchFamily="34" charset="0"/>
              <a:buChar char="•"/>
            </a:pPr>
            <a:endParaRPr lang="en-US" sz="2800" dirty="0"/>
          </a:p>
          <a:p>
            <a:pPr marL="233363" indent="-233363">
              <a:buFont typeface="Arial" panose="020B0604020202020204" pitchFamily="34" charset="0"/>
              <a:buChar char="•"/>
            </a:pPr>
            <a:r>
              <a:rPr lang="en-US" sz="2800" dirty="0"/>
              <a:t>Students, faculty, and staff do </a:t>
            </a:r>
            <a:r>
              <a:rPr lang="en-US" sz="2800" u="sng" dirty="0"/>
              <a:t>NOT</a:t>
            </a:r>
            <a:r>
              <a:rPr lang="en-US" sz="2800" dirty="0"/>
              <a:t> have the authority to speak on behalf of the University of Utah or University of Utah Health unless they have been given permission to do so by leaders</a:t>
            </a:r>
          </a:p>
        </p:txBody>
      </p:sp>
      <p:sp>
        <p:nvSpPr>
          <p:cNvPr id="4" name="Rounded Rectangular Callout 3"/>
          <p:cNvSpPr/>
          <p:nvPr/>
        </p:nvSpPr>
        <p:spPr>
          <a:xfrm>
            <a:off x="9828212" y="2286000"/>
            <a:ext cx="1752600" cy="1143000"/>
          </a:xfrm>
          <a:prstGeom prst="wedgeRoundRectCallout">
            <a:avLst>
              <a:gd name="adj1" fmla="val -21757"/>
              <a:gd name="adj2" fmla="val 88524"/>
              <a:gd name="adj3" fmla="val 16667"/>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loud Callout 4"/>
          <p:cNvSpPr/>
          <p:nvPr/>
        </p:nvSpPr>
        <p:spPr>
          <a:xfrm>
            <a:off x="7805488" y="3200400"/>
            <a:ext cx="1676400" cy="1478280"/>
          </a:xfrm>
          <a:prstGeom prst="cloudCallout">
            <a:avLst>
              <a:gd name="adj1" fmla="val 42256"/>
              <a:gd name="adj2" fmla="val 86347"/>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Callout 5"/>
          <p:cNvSpPr/>
          <p:nvPr/>
        </p:nvSpPr>
        <p:spPr>
          <a:xfrm>
            <a:off x="9980612" y="4238005"/>
            <a:ext cx="1447800" cy="1363337"/>
          </a:xfrm>
          <a:prstGeom prst="wedgeEllipseCallout">
            <a:avLst>
              <a:gd name="adj1" fmla="val -49749"/>
              <a:gd name="adj2" fmla="val 55054"/>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236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are engaging in free speech:</a:t>
            </a:r>
          </a:p>
        </p:txBody>
      </p:sp>
      <p:sp>
        <p:nvSpPr>
          <p:cNvPr id="3" name="Content Placeholder 2"/>
          <p:cNvSpPr>
            <a:spLocks noGrp="1"/>
          </p:cNvSpPr>
          <p:nvPr>
            <p:ph idx="1"/>
          </p:nvPr>
        </p:nvSpPr>
        <p:spPr/>
        <p:txBody>
          <a:bodyPr>
            <a:normAutofit/>
          </a:bodyPr>
          <a:lstStyle/>
          <a:p>
            <a:pPr marL="233363" indent="-233363">
              <a:buFont typeface="Arial" panose="020B0604020202020204" pitchFamily="34" charset="0"/>
              <a:buChar char="•"/>
            </a:pPr>
            <a:r>
              <a:rPr lang="en-US" sz="2600" dirty="0"/>
              <a:t>Clarify that you are not speaking on behalf of the organization—this means you use your:</a:t>
            </a:r>
          </a:p>
          <a:p>
            <a:pPr marL="525883" lvl="1" indent="-233363">
              <a:buFont typeface="Arial" panose="020B0604020202020204" pitchFamily="34" charset="0"/>
              <a:buChar char="•"/>
            </a:pPr>
            <a:r>
              <a:rPr lang="en-US" sz="2000" dirty="0"/>
              <a:t>Personal email (e.g., Gmail) and letterhead</a:t>
            </a:r>
          </a:p>
          <a:p>
            <a:pPr marL="525883" lvl="1" indent="-233363">
              <a:buFont typeface="Arial" panose="020B0604020202020204" pitchFamily="34" charset="0"/>
              <a:buChar char="•"/>
            </a:pPr>
            <a:r>
              <a:rPr lang="en-US" sz="2000" dirty="0"/>
              <a:t>Personal time and resources</a:t>
            </a:r>
          </a:p>
          <a:p>
            <a:pPr marL="525883" lvl="1" indent="-233363">
              <a:buFont typeface="Arial" panose="020B0604020202020204" pitchFamily="34" charset="0"/>
              <a:buChar char="•"/>
            </a:pPr>
            <a:r>
              <a:rPr lang="en-US" sz="2000" dirty="0"/>
              <a:t>Personal equipment and space (virtual and physical)</a:t>
            </a:r>
          </a:p>
          <a:p>
            <a:pPr marL="233363" indent="-233363">
              <a:buFont typeface="Arial" panose="020B0604020202020204" pitchFamily="34" charset="0"/>
              <a:buChar char="•"/>
            </a:pPr>
            <a:r>
              <a:rPr lang="en-US" sz="2600" dirty="0"/>
              <a:t>You may provide your work title, but if you do so, you must include a disclaimer that you are expressing your personal views and you are not speaking on behalf of the organization</a:t>
            </a:r>
          </a:p>
          <a:p>
            <a:pPr marL="0" indent="0">
              <a:buNone/>
            </a:pPr>
            <a:r>
              <a:rPr lang="en-US" sz="2000" dirty="0"/>
              <a:t>	</a:t>
            </a:r>
            <a:endParaRPr lang="en-US" sz="2000" b="1" dirty="0"/>
          </a:p>
        </p:txBody>
      </p:sp>
      <p:sp>
        <p:nvSpPr>
          <p:cNvPr id="4" name="TextBox 3"/>
          <p:cNvSpPr txBox="1"/>
          <p:nvPr/>
        </p:nvSpPr>
        <p:spPr>
          <a:xfrm>
            <a:off x="2505384" y="5257800"/>
            <a:ext cx="7239000" cy="830997"/>
          </a:xfrm>
          <a:prstGeom prst="rect">
            <a:avLst/>
          </a:prstGeom>
          <a:solidFill>
            <a:schemeClr val="accent2"/>
          </a:solidFill>
        </p:spPr>
        <p:txBody>
          <a:bodyPr wrap="square" rtlCol="0">
            <a:spAutoFit/>
          </a:bodyPr>
          <a:lstStyle/>
          <a:p>
            <a:pPr algn="ctr"/>
            <a:r>
              <a:rPr lang="en-US" b="1" dirty="0">
                <a:solidFill>
                  <a:schemeClr val="bg1"/>
                </a:solidFill>
              </a:rPr>
              <a:t>REMEMBER: only designated spokespersons may speak on behalf of the organization</a:t>
            </a:r>
          </a:p>
        </p:txBody>
      </p:sp>
    </p:spTree>
    <p:extLst>
      <p:ext uri="{BB962C8B-B14F-4D97-AF65-F5344CB8AC3E}">
        <p14:creationId xmlns:p14="http://schemas.microsoft.com/office/powerpoint/2010/main" val="160759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you speaking:</a:t>
            </a:r>
          </a:p>
        </p:txBody>
      </p:sp>
      <p:sp>
        <p:nvSpPr>
          <p:cNvPr id="3" name="Text Placeholder 2"/>
          <p:cNvSpPr>
            <a:spLocks noGrp="1"/>
          </p:cNvSpPr>
          <p:nvPr>
            <p:ph type="body" idx="1"/>
          </p:nvPr>
        </p:nvSpPr>
        <p:spPr>
          <a:xfrm>
            <a:off x="1096993" y="1846052"/>
            <a:ext cx="5212111" cy="736282"/>
          </a:xfrm>
        </p:spPr>
        <p:txBody>
          <a:bodyPr>
            <a:normAutofit/>
          </a:bodyPr>
          <a:lstStyle/>
          <a:p>
            <a:r>
              <a:rPr lang="en-US" sz="2600" b="1" dirty="0">
                <a:solidFill>
                  <a:schemeClr val="accent2"/>
                </a:solidFill>
              </a:rPr>
              <a:t>As a private citizen?</a:t>
            </a:r>
          </a:p>
        </p:txBody>
      </p:sp>
      <p:sp>
        <p:nvSpPr>
          <p:cNvPr id="4" name="Content Placeholder 3"/>
          <p:cNvSpPr>
            <a:spLocks noGrp="1"/>
          </p:cNvSpPr>
          <p:nvPr>
            <p:ph sz="half" idx="2"/>
          </p:nvPr>
        </p:nvSpPr>
        <p:spPr/>
        <p:txBody>
          <a:bodyPr/>
          <a:lstStyle/>
          <a:p>
            <a:pPr marL="233363" indent="-233363">
              <a:buFont typeface="Arial" panose="020B0604020202020204" pitchFamily="34" charset="0"/>
              <a:buChar char="•"/>
            </a:pPr>
            <a:r>
              <a:rPr lang="en-US" sz="2400" dirty="0"/>
              <a:t>Off the clock</a:t>
            </a:r>
          </a:p>
          <a:p>
            <a:pPr marL="233363" indent="-233363">
              <a:buFont typeface="Arial" panose="020B0604020202020204" pitchFamily="34" charset="0"/>
              <a:buChar char="•"/>
            </a:pPr>
            <a:r>
              <a:rPr lang="en-US" sz="2400" dirty="0"/>
              <a:t>Not using university resources</a:t>
            </a:r>
          </a:p>
          <a:p>
            <a:pPr marL="233363" indent="-233363">
              <a:buFont typeface="Arial" panose="020B0604020202020204" pitchFamily="34" charset="0"/>
              <a:buChar char="•"/>
            </a:pPr>
            <a:r>
              <a:rPr lang="en-US" sz="2400" dirty="0"/>
              <a:t>Not using university badge, university uniform, university letterhead, or other university marks</a:t>
            </a:r>
          </a:p>
          <a:p>
            <a:pPr marL="233363" indent="-233363">
              <a:buFont typeface="Arial" panose="020B0604020202020204" pitchFamily="34" charset="0"/>
              <a:buChar char="•"/>
            </a:pPr>
            <a:r>
              <a:rPr lang="en-US" sz="2400" dirty="0"/>
              <a:t>Using appropriate disclaimer, especially if citing your work title</a:t>
            </a:r>
          </a:p>
        </p:txBody>
      </p:sp>
      <p:sp>
        <p:nvSpPr>
          <p:cNvPr id="5" name="Text Placeholder 4"/>
          <p:cNvSpPr>
            <a:spLocks noGrp="1"/>
          </p:cNvSpPr>
          <p:nvPr>
            <p:ph type="body" sz="quarter" idx="3"/>
          </p:nvPr>
        </p:nvSpPr>
        <p:spPr>
          <a:xfrm>
            <a:off x="6078482" y="1846052"/>
            <a:ext cx="5212111" cy="736282"/>
          </a:xfrm>
        </p:spPr>
        <p:txBody>
          <a:bodyPr>
            <a:noAutofit/>
          </a:bodyPr>
          <a:lstStyle/>
          <a:p>
            <a:r>
              <a:rPr lang="en-US" sz="2600" b="1" dirty="0">
                <a:solidFill>
                  <a:schemeClr val="accent2"/>
                </a:solidFill>
              </a:rPr>
              <a:t>On behalf of the organization?</a:t>
            </a:r>
          </a:p>
        </p:txBody>
      </p:sp>
      <p:sp>
        <p:nvSpPr>
          <p:cNvPr id="6" name="Content Placeholder 5"/>
          <p:cNvSpPr>
            <a:spLocks noGrp="1"/>
          </p:cNvSpPr>
          <p:nvPr>
            <p:ph sz="quarter" idx="4"/>
          </p:nvPr>
        </p:nvSpPr>
        <p:spPr/>
        <p:txBody>
          <a:bodyPr>
            <a:normAutofit/>
          </a:bodyPr>
          <a:lstStyle/>
          <a:p>
            <a:pPr marL="233363" indent="-233363">
              <a:buFont typeface="Arial" panose="020B0604020202020204" pitchFamily="34" charset="0"/>
              <a:buChar char="•"/>
            </a:pPr>
            <a:r>
              <a:rPr lang="en-US" sz="2400" dirty="0"/>
              <a:t>On the clock</a:t>
            </a:r>
          </a:p>
          <a:p>
            <a:pPr marL="233363" indent="-233363">
              <a:buFont typeface="Arial" panose="020B0604020202020204" pitchFamily="34" charset="0"/>
              <a:buChar char="•"/>
            </a:pPr>
            <a:r>
              <a:rPr lang="en-US" sz="2400" dirty="0"/>
              <a:t>Using university resources</a:t>
            </a:r>
          </a:p>
          <a:p>
            <a:pPr marL="233363" indent="-233363">
              <a:buFont typeface="Arial" panose="020B0604020202020204" pitchFamily="34" charset="0"/>
              <a:buChar char="•"/>
            </a:pPr>
            <a:r>
              <a:rPr lang="en-US" sz="2400" dirty="0"/>
              <a:t>Using university badge, university uniform, university letterhead, or other university marks</a:t>
            </a:r>
          </a:p>
          <a:p>
            <a:pPr marL="233363" indent="-233363">
              <a:buFont typeface="Arial" panose="020B0604020202020204" pitchFamily="34" charset="0"/>
              <a:buChar char="•"/>
            </a:pPr>
            <a:r>
              <a:rPr lang="en-US" sz="2400" b="1" dirty="0"/>
              <a:t>With knowledge of, and permission from, leaders</a:t>
            </a:r>
          </a:p>
          <a:p>
            <a:endParaRPr lang="en-US" sz="2400" dirty="0"/>
          </a:p>
        </p:txBody>
      </p:sp>
      <p:cxnSp>
        <p:nvCxnSpPr>
          <p:cNvPr id="8" name="Straight Connector 7"/>
          <p:cNvCxnSpPr/>
          <p:nvPr/>
        </p:nvCxnSpPr>
        <p:spPr>
          <a:xfrm>
            <a:off x="6037388" y="1737361"/>
            <a:ext cx="0" cy="422317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6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1106497" y="1143000"/>
            <a:ext cx="4936474" cy="736282"/>
          </a:xfrm>
          <a:prstGeom prst="rect">
            <a:avLst/>
          </a:prstGeom>
        </p:spPr>
        <p:txBody>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600" b="1" dirty="0">
                <a:solidFill>
                  <a:schemeClr val="accent2"/>
                </a:solidFill>
              </a:rPr>
              <a:t>YES!</a:t>
            </a:r>
          </a:p>
        </p:txBody>
      </p:sp>
      <p:sp>
        <p:nvSpPr>
          <p:cNvPr id="3" name="Content Placeholder 3"/>
          <p:cNvSpPr txBox="1">
            <a:spLocks/>
          </p:cNvSpPr>
          <p:nvPr/>
        </p:nvSpPr>
        <p:spPr>
          <a:xfrm>
            <a:off x="1106497" y="1803082"/>
            <a:ext cx="4768818" cy="4140518"/>
          </a:xfrm>
          <a:prstGeom prst="rect">
            <a:avLst/>
          </a:prstGeom>
          <a:ln>
            <a:solidFill>
              <a:schemeClr val="tx1"/>
            </a:solidFill>
            <a:prstDash val="dash"/>
          </a:ln>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pPr>
            <a:r>
              <a:rPr lang="en-US" dirty="0"/>
              <a:t>Dear Editors, </a:t>
            </a:r>
          </a:p>
          <a:p>
            <a:pPr>
              <a:lnSpc>
                <a:spcPct val="100000"/>
              </a:lnSpc>
              <a:spcBef>
                <a:spcPts val="0"/>
              </a:spcBef>
              <a:spcAft>
                <a:spcPts val="0"/>
              </a:spcAft>
            </a:pPr>
            <a:endParaRPr lang="en-US" dirty="0"/>
          </a:p>
          <a:p>
            <a:pPr>
              <a:lnSpc>
                <a:spcPct val="100000"/>
              </a:lnSpc>
              <a:spcBef>
                <a:spcPts val="0"/>
              </a:spcBef>
              <a:spcAft>
                <a:spcPts val="0"/>
              </a:spcAft>
            </a:pPr>
            <a:r>
              <a:rPr lang="en-US" dirty="0"/>
              <a:t>I am a lawyer practicing in Salt Lake City, Utah. I am very concerned about the new parking meters downtown. Based on my past habits, these parking meters will cost me $12.00 per day! Where will I get this money? </a:t>
            </a:r>
          </a:p>
          <a:p>
            <a:pPr>
              <a:lnSpc>
                <a:spcPct val="100000"/>
              </a:lnSpc>
              <a:spcBef>
                <a:spcPts val="0"/>
              </a:spcBef>
              <a:spcAft>
                <a:spcPts val="0"/>
              </a:spcAft>
            </a:pPr>
            <a:endParaRPr lang="en-US" dirty="0"/>
          </a:p>
          <a:p>
            <a:pPr>
              <a:lnSpc>
                <a:spcPct val="100000"/>
              </a:lnSpc>
              <a:spcBef>
                <a:spcPts val="0"/>
              </a:spcBef>
              <a:spcAft>
                <a:spcPts val="0"/>
              </a:spcAft>
            </a:pPr>
            <a:r>
              <a:rPr lang="en-US" dirty="0"/>
              <a:t>Sincerely,</a:t>
            </a:r>
          </a:p>
          <a:p>
            <a:pPr>
              <a:lnSpc>
                <a:spcPct val="100000"/>
              </a:lnSpc>
              <a:spcBef>
                <a:spcPts val="0"/>
              </a:spcBef>
              <a:spcAft>
                <a:spcPts val="0"/>
              </a:spcAft>
            </a:pPr>
            <a:endParaRPr lang="en-US" dirty="0"/>
          </a:p>
          <a:p>
            <a:pPr>
              <a:lnSpc>
                <a:spcPct val="100000"/>
              </a:lnSpc>
              <a:spcBef>
                <a:spcPts val="0"/>
              </a:spcBef>
              <a:spcAft>
                <a:spcPts val="0"/>
              </a:spcAft>
            </a:pPr>
            <a:r>
              <a:rPr lang="en-US" dirty="0"/>
              <a:t>Scott Smith</a:t>
            </a:r>
          </a:p>
        </p:txBody>
      </p:sp>
      <p:sp>
        <p:nvSpPr>
          <p:cNvPr id="4" name="Text Placeholder 4"/>
          <p:cNvSpPr txBox="1">
            <a:spLocks/>
          </p:cNvSpPr>
          <p:nvPr/>
        </p:nvSpPr>
        <p:spPr>
          <a:xfrm>
            <a:off x="6225804" y="1143000"/>
            <a:ext cx="4936474" cy="736282"/>
          </a:xfrm>
          <a:prstGeom prst="rect">
            <a:avLst/>
          </a:prstGeom>
        </p:spPr>
        <p:txBody>
          <a:bodyPr>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600" b="1" dirty="0">
                <a:solidFill>
                  <a:schemeClr val="accent2"/>
                </a:solidFill>
              </a:rPr>
              <a:t>NO!</a:t>
            </a:r>
          </a:p>
        </p:txBody>
      </p:sp>
      <p:sp>
        <p:nvSpPr>
          <p:cNvPr id="5" name="Content Placeholder 5"/>
          <p:cNvSpPr txBox="1">
            <a:spLocks/>
          </p:cNvSpPr>
          <p:nvPr/>
        </p:nvSpPr>
        <p:spPr>
          <a:xfrm>
            <a:off x="6225804" y="1803082"/>
            <a:ext cx="4936474" cy="4140518"/>
          </a:xfrm>
          <a:prstGeom prst="rect">
            <a:avLst/>
          </a:prstGeom>
          <a:ln>
            <a:solidFill>
              <a:schemeClr val="tx1"/>
            </a:solidFill>
            <a:prstDash val="dash"/>
          </a:ln>
        </p:spPr>
        <p:txBody>
          <a:bodyPr vert="horz" lIns="0" tIns="45720" rIns="0" bIns="45720" rtlCol="0">
            <a:normAutofit lnSpcReduction="10000"/>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pPr>
            <a:r>
              <a:rPr lang="en-US" dirty="0"/>
              <a:t>Dear Editors, </a:t>
            </a:r>
          </a:p>
          <a:p>
            <a:pPr>
              <a:lnSpc>
                <a:spcPct val="100000"/>
              </a:lnSpc>
              <a:spcBef>
                <a:spcPts val="0"/>
              </a:spcBef>
              <a:spcAft>
                <a:spcPts val="0"/>
              </a:spcAft>
            </a:pPr>
            <a:endParaRPr lang="en-US" dirty="0"/>
          </a:p>
          <a:p>
            <a:pPr>
              <a:lnSpc>
                <a:spcPct val="100000"/>
              </a:lnSpc>
              <a:spcBef>
                <a:spcPts val="0"/>
              </a:spcBef>
              <a:spcAft>
                <a:spcPts val="0"/>
              </a:spcAft>
            </a:pPr>
            <a:r>
              <a:rPr lang="en-US" dirty="0"/>
              <a:t>I am a lawyer </a:t>
            </a:r>
            <a:r>
              <a:rPr lang="en-US" dirty="0">
                <a:solidFill>
                  <a:schemeClr val="accent2"/>
                </a:solidFill>
              </a:rPr>
              <a:t>employed by the University of Utah</a:t>
            </a:r>
            <a:r>
              <a:rPr lang="en-US" dirty="0"/>
              <a:t>. </a:t>
            </a:r>
            <a:r>
              <a:rPr lang="en-US" dirty="0">
                <a:solidFill>
                  <a:schemeClr val="accent2"/>
                </a:solidFill>
              </a:rPr>
              <a:t>The University and I </a:t>
            </a:r>
            <a:r>
              <a:rPr lang="en-US" dirty="0"/>
              <a:t>are very concerned about the new parking meters downtown! Based on my past habits, these parking meters will cost me $12.00 per day! Where will I get this money?</a:t>
            </a:r>
          </a:p>
          <a:p>
            <a:pPr>
              <a:lnSpc>
                <a:spcPct val="100000"/>
              </a:lnSpc>
              <a:spcBef>
                <a:spcPts val="0"/>
              </a:spcBef>
              <a:spcAft>
                <a:spcPts val="0"/>
              </a:spcAft>
            </a:pPr>
            <a:endParaRPr lang="en-US" dirty="0"/>
          </a:p>
          <a:p>
            <a:pPr>
              <a:lnSpc>
                <a:spcPct val="100000"/>
              </a:lnSpc>
              <a:spcBef>
                <a:spcPts val="0"/>
              </a:spcBef>
              <a:spcAft>
                <a:spcPts val="0"/>
              </a:spcAft>
            </a:pPr>
            <a:r>
              <a:rPr lang="en-US" dirty="0"/>
              <a:t>Sincerely,</a:t>
            </a:r>
          </a:p>
          <a:p>
            <a:pPr>
              <a:lnSpc>
                <a:spcPct val="100000"/>
              </a:lnSpc>
              <a:spcBef>
                <a:spcPts val="0"/>
              </a:spcBef>
              <a:spcAft>
                <a:spcPts val="0"/>
              </a:spcAft>
            </a:pPr>
            <a:endParaRPr lang="en-US" dirty="0"/>
          </a:p>
          <a:p>
            <a:pPr>
              <a:lnSpc>
                <a:spcPct val="100000"/>
              </a:lnSpc>
              <a:spcBef>
                <a:spcPts val="0"/>
              </a:spcBef>
              <a:spcAft>
                <a:spcPts val="0"/>
              </a:spcAft>
            </a:pPr>
            <a:r>
              <a:rPr lang="en-US" dirty="0"/>
              <a:t>Scott Smith</a:t>
            </a:r>
          </a:p>
          <a:p>
            <a:pPr>
              <a:lnSpc>
                <a:spcPct val="100000"/>
              </a:lnSpc>
              <a:spcBef>
                <a:spcPts val="0"/>
              </a:spcBef>
              <a:spcAft>
                <a:spcPts val="0"/>
              </a:spcAft>
            </a:pPr>
            <a:r>
              <a:rPr lang="en-US" dirty="0">
                <a:solidFill>
                  <a:schemeClr val="accent2"/>
                </a:solidFill>
              </a:rPr>
              <a:t>Associate General Counsel</a:t>
            </a:r>
          </a:p>
          <a:p>
            <a:pPr>
              <a:lnSpc>
                <a:spcPct val="100000"/>
              </a:lnSpc>
              <a:spcBef>
                <a:spcPts val="0"/>
              </a:spcBef>
              <a:spcAft>
                <a:spcPts val="0"/>
              </a:spcAft>
            </a:pPr>
            <a:r>
              <a:rPr lang="en-US" dirty="0">
                <a:solidFill>
                  <a:schemeClr val="accent2"/>
                </a:solidFill>
              </a:rPr>
              <a:t>University of Utah </a:t>
            </a:r>
          </a:p>
          <a:p>
            <a:pPr>
              <a:lnSpc>
                <a:spcPct val="100000"/>
              </a:lnSpc>
              <a:spcBef>
                <a:spcPts val="0"/>
              </a:spcBef>
              <a:spcAft>
                <a:spcPts val="0"/>
              </a:spcAft>
            </a:pPr>
            <a:endParaRPr lang="en-US" dirty="0"/>
          </a:p>
        </p:txBody>
      </p:sp>
      <p:sp>
        <p:nvSpPr>
          <p:cNvPr id="10" name="Title 1"/>
          <p:cNvSpPr txBox="1">
            <a:spLocks/>
          </p:cNvSpPr>
          <p:nvPr/>
        </p:nvSpPr>
        <p:spPr>
          <a:xfrm>
            <a:off x="1076871" y="304800"/>
            <a:ext cx="10055781" cy="1450757"/>
          </a:xfrm>
          <a:prstGeom prst="rect">
            <a:avLst/>
          </a:prstGeom>
        </p:spPr>
        <p:txBody>
          <a:bodyPr/>
          <a:lst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a:lstStyle>
          <a:p>
            <a:r>
              <a:rPr lang="en-US" dirty="0"/>
              <a:t>Examples</a:t>
            </a:r>
          </a:p>
        </p:txBody>
      </p:sp>
    </p:spTree>
    <p:extLst>
      <p:ext uri="{BB962C8B-B14F-4D97-AF65-F5344CB8AC3E}">
        <p14:creationId xmlns:p14="http://schemas.microsoft.com/office/powerpoint/2010/main" val="273861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uiExpand="1" build="p"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1076871" y="914400"/>
            <a:ext cx="4936474" cy="736282"/>
          </a:xfrm>
          <a:prstGeom prst="rect">
            <a:avLst/>
          </a:prstGeom>
        </p:spPr>
        <p:txBody>
          <a:bodyPr vert="horz" lIns="91440" tIns="45720" rIns="91440" bIns="45720" rtlCol="0" anchor="ctr">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600" b="1" dirty="0">
                <a:solidFill>
                  <a:schemeClr val="accent2"/>
                </a:solidFill>
              </a:rPr>
              <a:t>YES!</a:t>
            </a:r>
          </a:p>
        </p:txBody>
      </p:sp>
      <p:sp>
        <p:nvSpPr>
          <p:cNvPr id="3" name="Content Placeholder 3"/>
          <p:cNvSpPr txBox="1">
            <a:spLocks/>
          </p:cNvSpPr>
          <p:nvPr/>
        </p:nvSpPr>
        <p:spPr>
          <a:xfrm>
            <a:off x="1076871" y="1533502"/>
            <a:ext cx="4936474" cy="4638697"/>
          </a:xfrm>
          <a:prstGeom prst="rect">
            <a:avLst/>
          </a:prstGeom>
          <a:ln>
            <a:solidFill>
              <a:schemeClr val="tx1"/>
            </a:solidFill>
            <a:prstDash val="dash"/>
          </a:ln>
        </p:spPr>
        <p:txBody>
          <a:bodyPr vert="horz" lIns="0" tIns="45720" rIns="0" bIns="45720" rtlCol="0">
            <a:no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pPr>
            <a:r>
              <a:rPr lang="en-US" sz="1800" dirty="0"/>
              <a:t>Dear Editors,</a:t>
            </a:r>
          </a:p>
          <a:p>
            <a:pPr>
              <a:lnSpc>
                <a:spcPct val="100000"/>
              </a:lnSpc>
              <a:spcBef>
                <a:spcPts val="0"/>
              </a:spcBef>
              <a:spcAft>
                <a:spcPts val="0"/>
              </a:spcAft>
            </a:pPr>
            <a:endParaRPr lang="en-US" sz="1800" dirty="0"/>
          </a:p>
          <a:p>
            <a:pPr>
              <a:lnSpc>
                <a:spcPct val="100000"/>
              </a:lnSpc>
              <a:spcBef>
                <a:spcPts val="0"/>
              </a:spcBef>
              <a:spcAft>
                <a:spcPts val="0"/>
              </a:spcAft>
            </a:pPr>
            <a:r>
              <a:rPr lang="en-US" sz="1800" dirty="0"/>
              <a:t>I am an attorney in Salt Lake City. I have practiced healthcare law for nearly year 20 years</a:t>
            </a:r>
            <a:r>
              <a:rPr lang="en-US" sz="1800" dirty="0">
                <a:solidFill>
                  <a:srgbClr val="187F3A"/>
                </a:solidFill>
              </a:rPr>
              <a:t>. I am writing this letter of concern based on my personal views, and not the views of my employer.</a:t>
            </a:r>
            <a:r>
              <a:rPr lang="en-US" sz="1800" dirty="0"/>
              <a:t> I am very concerned about Senate Bill xxxx and the impact it will have on our community. I would ask that everyone with concerns write their elected representatives to voice their opinion.</a:t>
            </a:r>
          </a:p>
          <a:p>
            <a:pPr>
              <a:lnSpc>
                <a:spcPct val="100000"/>
              </a:lnSpc>
              <a:spcBef>
                <a:spcPts val="0"/>
              </a:spcBef>
              <a:spcAft>
                <a:spcPts val="0"/>
              </a:spcAft>
            </a:pPr>
            <a:endParaRPr lang="en-US" sz="1800" dirty="0"/>
          </a:p>
          <a:p>
            <a:pPr>
              <a:lnSpc>
                <a:spcPct val="100000"/>
              </a:lnSpc>
              <a:spcBef>
                <a:spcPts val="0"/>
              </a:spcBef>
              <a:spcAft>
                <a:spcPts val="0"/>
              </a:spcAft>
            </a:pPr>
            <a:r>
              <a:rPr lang="en-US" sz="1800" dirty="0"/>
              <a:t>Sincerely, </a:t>
            </a:r>
          </a:p>
          <a:p>
            <a:pPr>
              <a:lnSpc>
                <a:spcPct val="100000"/>
              </a:lnSpc>
              <a:spcBef>
                <a:spcPts val="0"/>
              </a:spcBef>
              <a:spcAft>
                <a:spcPts val="0"/>
              </a:spcAft>
            </a:pPr>
            <a:endParaRPr lang="en-US" sz="1800" dirty="0"/>
          </a:p>
          <a:p>
            <a:pPr>
              <a:lnSpc>
                <a:spcPct val="100000"/>
              </a:lnSpc>
              <a:spcBef>
                <a:spcPts val="0"/>
              </a:spcBef>
              <a:spcAft>
                <a:spcPts val="0"/>
              </a:spcAft>
            </a:pPr>
            <a:r>
              <a:rPr lang="en-US" sz="1800" dirty="0"/>
              <a:t>Scott Smith</a:t>
            </a:r>
          </a:p>
          <a:p>
            <a:pPr>
              <a:lnSpc>
                <a:spcPct val="100000"/>
              </a:lnSpc>
              <a:spcBef>
                <a:spcPts val="0"/>
              </a:spcBef>
              <a:spcAft>
                <a:spcPts val="0"/>
              </a:spcAft>
            </a:pPr>
            <a:r>
              <a:rPr lang="en-US" sz="1800" dirty="0">
                <a:solidFill>
                  <a:srgbClr val="187F3A"/>
                </a:solidFill>
              </a:rPr>
              <a:t>Associate General Counsel</a:t>
            </a:r>
          </a:p>
          <a:p>
            <a:pPr>
              <a:lnSpc>
                <a:spcPct val="100000"/>
              </a:lnSpc>
              <a:spcBef>
                <a:spcPts val="0"/>
              </a:spcBef>
              <a:spcAft>
                <a:spcPts val="0"/>
              </a:spcAft>
            </a:pPr>
            <a:r>
              <a:rPr lang="en-US" sz="1800" dirty="0">
                <a:solidFill>
                  <a:srgbClr val="187F3A"/>
                </a:solidFill>
              </a:rPr>
              <a:t>University of Utah </a:t>
            </a:r>
          </a:p>
        </p:txBody>
      </p:sp>
      <p:sp>
        <p:nvSpPr>
          <p:cNvPr id="4" name="Text Placeholder 4"/>
          <p:cNvSpPr txBox="1">
            <a:spLocks/>
          </p:cNvSpPr>
          <p:nvPr/>
        </p:nvSpPr>
        <p:spPr>
          <a:xfrm>
            <a:off x="6196178" y="914400"/>
            <a:ext cx="4936474" cy="736282"/>
          </a:xfrm>
          <a:prstGeom prst="rect">
            <a:avLst/>
          </a:prstGeom>
        </p:spPr>
        <p:txBody>
          <a:bodyPr vert="horz" lIns="91440" tIns="45720" rIns="91440" bIns="45720" rtlCol="0" anchor="ctr">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600" b="1" dirty="0">
                <a:solidFill>
                  <a:schemeClr val="accent2"/>
                </a:solidFill>
              </a:rPr>
              <a:t>NO!</a:t>
            </a:r>
          </a:p>
        </p:txBody>
      </p:sp>
      <p:sp>
        <p:nvSpPr>
          <p:cNvPr id="5" name="Content Placeholder 5"/>
          <p:cNvSpPr txBox="1">
            <a:spLocks/>
          </p:cNvSpPr>
          <p:nvPr/>
        </p:nvSpPr>
        <p:spPr>
          <a:xfrm>
            <a:off x="6196178" y="1533503"/>
            <a:ext cx="4936474" cy="4638696"/>
          </a:xfrm>
          <a:prstGeom prst="rect">
            <a:avLst/>
          </a:prstGeom>
          <a:ln>
            <a:solidFill>
              <a:schemeClr val="tx1"/>
            </a:solidFill>
            <a:prstDash val="dash"/>
          </a:ln>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pPr>
            <a:endParaRPr lang="en-US" sz="1800" dirty="0"/>
          </a:p>
          <a:p>
            <a:pPr>
              <a:lnSpc>
                <a:spcPct val="100000"/>
              </a:lnSpc>
              <a:spcBef>
                <a:spcPts val="0"/>
              </a:spcBef>
              <a:spcAft>
                <a:spcPts val="0"/>
              </a:spcAft>
            </a:pPr>
            <a:r>
              <a:rPr lang="en-US" sz="1800" dirty="0"/>
              <a:t>Dear Editors,</a:t>
            </a:r>
          </a:p>
          <a:p>
            <a:pPr>
              <a:lnSpc>
                <a:spcPct val="100000"/>
              </a:lnSpc>
              <a:spcBef>
                <a:spcPts val="0"/>
              </a:spcBef>
              <a:spcAft>
                <a:spcPts val="0"/>
              </a:spcAft>
            </a:pPr>
            <a:endParaRPr lang="en-US" sz="1800" dirty="0"/>
          </a:p>
          <a:p>
            <a:pPr>
              <a:lnSpc>
                <a:spcPct val="100000"/>
              </a:lnSpc>
              <a:spcBef>
                <a:spcPts val="0"/>
              </a:spcBef>
              <a:spcAft>
                <a:spcPts val="0"/>
              </a:spcAft>
            </a:pPr>
            <a:r>
              <a:rPr lang="en-US" sz="1800" dirty="0"/>
              <a:t>I am an attorney </a:t>
            </a:r>
            <a:r>
              <a:rPr lang="en-US" sz="1800" dirty="0">
                <a:solidFill>
                  <a:schemeClr val="accent2"/>
                </a:solidFill>
              </a:rPr>
              <a:t>at the University of Utah</a:t>
            </a:r>
            <a:r>
              <a:rPr lang="en-US" sz="1800" dirty="0"/>
              <a:t>. I am very concerned about Senate Bill XXXX. Based on my expertise in healthcare law, I foresee this law as being harmful to our community. I would encourage everyone to vote against this bill.</a:t>
            </a:r>
          </a:p>
          <a:p>
            <a:pPr>
              <a:lnSpc>
                <a:spcPct val="100000"/>
              </a:lnSpc>
              <a:spcBef>
                <a:spcPts val="0"/>
              </a:spcBef>
              <a:spcAft>
                <a:spcPts val="0"/>
              </a:spcAft>
            </a:pPr>
            <a:endParaRPr lang="en-US" sz="1800" dirty="0"/>
          </a:p>
          <a:p>
            <a:pPr>
              <a:lnSpc>
                <a:spcPct val="100000"/>
              </a:lnSpc>
              <a:spcBef>
                <a:spcPts val="0"/>
              </a:spcBef>
              <a:spcAft>
                <a:spcPts val="0"/>
              </a:spcAft>
            </a:pPr>
            <a:r>
              <a:rPr lang="en-US" sz="1800" dirty="0"/>
              <a:t>Sincerely,</a:t>
            </a:r>
          </a:p>
          <a:p>
            <a:pPr>
              <a:lnSpc>
                <a:spcPct val="100000"/>
              </a:lnSpc>
              <a:spcBef>
                <a:spcPts val="0"/>
              </a:spcBef>
              <a:spcAft>
                <a:spcPts val="0"/>
              </a:spcAft>
            </a:pPr>
            <a:endParaRPr lang="en-US" sz="1800" dirty="0"/>
          </a:p>
          <a:p>
            <a:pPr>
              <a:lnSpc>
                <a:spcPct val="100000"/>
              </a:lnSpc>
              <a:spcBef>
                <a:spcPts val="0"/>
              </a:spcBef>
              <a:spcAft>
                <a:spcPts val="0"/>
              </a:spcAft>
            </a:pPr>
            <a:r>
              <a:rPr lang="en-US" sz="1800" dirty="0"/>
              <a:t>Scott Smith</a:t>
            </a:r>
          </a:p>
          <a:p>
            <a:pPr>
              <a:lnSpc>
                <a:spcPct val="100000"/>
              </a:lnSpc>
              <a:spcBef>
                <a:spcPts val="0"/>
              </a:spcBef>
              <a:spcAft>
                <a:spcPts val="0"/>
              </a:spcAft>
            </a:pPr>
            <a:r>
              <a:rPr lang="en-US" sz="1800" dirty="0">
                <a:solidFill>
                  <a:schemeClr val="accent2"/>
                </a:solidFill>
              </a:rPr>
              <a:t>Associate General Counsel</a:t>
            </a:r>
          </a:p>
          <a:p>
            <a:pPr>
              <a:lnSpc>
                <a:spcPct val="100000"/>
              </a:lnSpc>
              <a:spcBef>
                <a:spcPts val="0"/>
              </a:spcBef>
              <a:spcAft>
                <a:spcPts val="0"/>
              </a:spcAft>
            </a:pPr>
            <a:r>
              <a:rPr lang="en-US" sz="1800" dirty="0">
                <a:solidFill>
                  <a:schemeClr val="accent2"/>
                </a:solidFill>
              </a:rPr>
              <a:t>University of Utah</a:t>
            </a:r>
          </a:p>
          <a:p>
            <a:pPr>
              <a:lnSpc>
                <a:spcPct val="100000"/>
              </a:lnSpc>
              <a:spcBef>
                <a:spcPts val="0"/>
              </a:spcBef>
              <a:spcAft>
                <a:spcPts val="0"/>
              </a:spcAft>
            </a:pPr>
            <a:endParaRPr lang="en-US" dirty="0"/>
          </a:p>
        </p:txBody>
      </p:sp>
      <p:sp>
        <p:nvSpPr>
          <p:cNvPr id="6" name="Title 1"/>
          <p:cNvSpPr txBox="1">
            <a:spLocks/>
          </p:cNvSpPr>
          <p:nvPr/>
        </p:nvSpPr>
        <p:spPr>
          <a:xfrm>
            <a:off x="1076871" y="304800"/>
            <a:ext cx="10055781" cy="1450757"/>
          </a:xfrm>
          <a:prstGeom prst="rect">
            <a:avLst/>
          </a:prstGeom>
        </p:spPr>
        <p:txBody>
          <a:bodyPr/>
          <a:lst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a:lstStyle>
          <a:p>
            <a:r>
              <a:rPr lang="en-US" dirty="0"/>
              <a:t>Examples</a:t>
            </a:r>
          </a:p>
        </p:txBody>
      </p:sp>
    </p:spTree>
    <p:extLst>
      <p:ext uri="{BB962C8B-B14F-4D97-AF65-F5344CB8AC3E}">
        <p14:creationId xmlns:p14="http://schemas.microsoft.com/office/powerpoint/2010/main" val="329897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1076871" y="914400"/>
            <a:ext cx="4936474" cy="736282"/>
          </a:xfrm>
          <a:prstGeom prst="rect">
            <a:avLst/>
          </a:prstGeom>
        </p:spPr>
        <p:txBody>
          <a:bodyPr vert="horz" lIns="91440" tIns="45720" rIns="91440" bIns="45720" rtlCol="0" anchor="ctr">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600" b="1" dirty="0">
                <a:solidFill>
                  <a:schemeClr val="accent2"/>
                </a:solidFill>
              </a:rPr>
              <a:t>NO!</a:t>
            </a:r>
          </a:p>
        </p:txBody>
      </p:sp>
      <p:sp>
        <p:nvSpPr>
          <p:cNvPr id="3" name="Text Placeholder 4"/>
          <p:cNvSpPr txBox="1">
            <a:spLocks/>
          </p:cNvSpPr>
          <p:nvPr/>
        </p:nvSpPr>
        <p:spPr>
          <a:xfrm>
            <a:off x="6196178" y="914400"/>
            <a:ext cx="4936474" cy="736282"/>
          </a:xfrm>
          <a:prstGeom prst="rect">
            <a:avLst/>
          </a:prstGeom>
        </p:spPr>
        <p:txBody>
          <a:bodyPr vert="horz" lIns="91440" tIns="45720" rIns="91440" bIns="45720" rtlCol="0" anchor="ctr">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600" b="1" dirty="0">
                <a:solidFill>
                  <a:schemeClr val="accent2"/>
                </a:solidFill>
              </a:rPr>
              <a:t>YES!</a:t>
            </a:r>
          </a:p>
        </p:txBody>
      </p:sp>
      <p:sp>
        <p:nvSpPr>
          <p:cNvPr id="4" name="Title 1"/>
          <p:cNvSpPr txBox="1">
            <a:spLocks/>
          </p:cNvSpPr>
          <p:nvPr/>
        </p:nvSpPr>
        <p:spPr>
          <a:xfrm>
            <a:off x="1076871" y="304800"/>
            <a:ext cx="10055781" cy="1450757"/>
          </a:xfrm>
          <a:prstGeom prst="rect">
            <a:avLst/>
          </a:prstGeom>
        </p:spPr>
        <p:txBody>
          <a:bodyPr/>
          <a:lst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a:lstStyle>
          <a:p>
            <a:r>
              <a:rPr lang="en-US" dirty="0"/>
              <a:t>Examples</a:t>
            </a:r>
          </a:p>
        </p:txBody>
      </p:sp>
      <p:sp>
        <p:nvSpPr>
          <p:cNvPr id="5" name="Content Placeholder 3"/>
          <p:cNvSpPr txBox="1">
            <a:spLocks/>
          </p:cNvSpPr>
          <p:nvPr/>
        </p:nvSpPr>
        <p:spPr>
          <a:xfrm>
            <a:off x="1076871" y="1533502"/>
            <a:ext cx="4936474" cy="4638697"/>
          </a:xfrm>
          <a:prstGeom prst="rect">
            <a:avLst/>
          </a:prstGeom>
          <a:ln>
            <a:solidFill>
              <a:schemeClr val="tx1"/>
            </a:solidFill>
            <a:prstDash val="dash"/>
          </a:ln>
        </p:spPr>
        <p:txBody>
          <a:bodyPr vert="horz" lIns="0" tIns="45720" rIns="0" bIns="45720" rtlCol="0">
            <a:no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pPr>
            <a:r>
              <a:rPr lang="en-US" sz="2000" dirty="0"/>
              <a:t>To: xxx</a:t>
            </a:r>
          </a:p>
          <a:p>
            <a:pPr>
              <a:lnSpc>
                <a:spcPct val="100000"/>
              </a:lnSpc>
              <a:spcBef>
                <a:spcPts val="0"/>
              </a:spcBef>
              <a:spcAft>
                <a:spcPts val="0"/>
              </a:spcAft>
            </a:pPr>
            <a:r>
              <a:rPr lang="en-US" sz="2000" dirty="0"/>
              <a:t>From: </a:t>
            </a:r>
            <a:r>
              <a:rPr lang="en-US" sz="2000" dirty="0">
                <a:solidFill>
                  <a:schemeClr val="accent2"/>
                </a:solidFill>
              </a:rPr>
              <a:t>scott.smith@legal.utah.edu</a:t>
            </a:r>
          </a:p>
          <a:p>
            <a:pPr>
              <a:lnSpc>
                <a:spcPct val="100000"/>
              </a:lnSpc>
              <a:spcBef>
                <a:spcPts val="0"/>
              </a:spcBef>
              <a:spcAft>
                <a:spcPts val="0"/>
              </a:spcAft>
            </a:pPr>
            <a:r>
              <a:rPr lang="en-US" dirty="0"/>
              <a:t>Time: </a:t>
            </a:r>
            <a:r>
              <a:rPr lang="en-US" dirty="0">
                <a:solidFill>
                  <a:schemeClr val="accent2"/>
                </a:solidFill>
              </a:rPr>
              <a:t>Monday, 2:35 p.m.</a:t>
            </a:r>
          </a:p>
          <a:p>
            <a:pPr>
              <a:lnSpc>
                <a:spcPct val="100000"/>
              </a:lnSpc>
              <a:spcBef>
                <a:spcPts val="0"/>
              </a:spcBef>
              <a:spcAft>
                <a:spcPts val="0"/>
              </a:spcAft>
            </a:pPr>
            <a:endParaRPr lang="en-US" dirty="0"/>
          </a:p>
          <a:p>
            <a:pPr>
              <a:lnSpc>
                <a:spcPct val="100000"/>
              </a:lnSpc>
              <a:spcBef>
                <a:spcPts val="0"/>
              </a:spcBef>
              <a:spcAft>
                <a:spcPts val="0"/>
              </a:spcAft>
            </a:pPr>
            <a:r>
              <a:rPr lang="en-US" dirty="0"/>
              <a:t>Dear Friends and Family,</a:t>
            </a:r>
          </a:p>
          <a:p>
            <a:pPr>
              <a:lnSpc>
                <a:spcPct val="100000"/>
              </a:lnSpc>
              <a:spcBef>
                <a:spcPts val="0"/>
              </a:spcBef>
              <a:spcAft>
                <a:spcPts val="0"/>
              </a:spcAft>
            </a:pPr>
            <a:endParaRPr lang="en-US" dirty="0"/>
          </a:p>
          <a:p>
            <a:pPr>
              <a:lnSpc>
                <a:spcPct val="100000"/>
              </a:lnSpc>
              <a:spcBef>
                <a:spcPts val="0"/>
              </a:spcBef>
              <a:spcAft>
                <a:spcPts val="0"/>
              </a:spcAft>
            </a:pPr>
            <a:r>
              <a:rPr lang="en-US" dirty="0"/>
              <a:t>I just wanted to let you know my opinions on this new bill the Utah Legislature is considering. It’s called House Bill xxxx and it’s really a bad idea. I encourage you to vote against it.</a:t>
            </a:r>
          </a:p>
          <a:p>
            <a:pPr>
              <a:lnSpc>
                <a:spcPct val="100000"/>
              </a:lnSpc>
              <a:spcBef>
                <a:spcPts val="0"/>
              </a:spcBef>
              <a:spcAft>
                <a:spcPts val="0"/>
              </a:spcAft>
            </a:pPr>
            <a:endParaRPr lang="en-US" dirty="0"/>
          </a:p>
          <a:p>
            <a:pPr>
              <a:lnSpc>
                <a:spcPct val="100000"/>
              </a:lnSpc>
              <a:spcBef>
                <a:spcPts val="0"/>
              </a:spcBef>
              <a:spcAft>
                <a:spcPts val="0"/>
              </a:spcAft>
            </a:pPr>
            <a:r>
              <a:rPr lang="en-US" dirty="0"/>
              <a:t>Your pal,</a:t>
            </a:r>
          </a:p>
          <a:p>
            <a:pPr>
              <a:lnSpc>
                <a:spcPct val="100000"/>
              </a:lnSpc>
              <a:spcBef>
                <a:spcPts val="0"/>
              </a:spcBef>
              <a:spcAft>
                <a:spcPts val="0"/>
              </a:spcAft>
            </a:pPr>
            <a:endParaRPr lang="en-US" dirty="0"/>
          </a:p>
          <a:p>
            <a:pPr>
              <a:lnSpc>
                <a:spcPct val="100000"/>
              </a:lnSpc>
              <a:spcBef>
                <a:spcPts val="0"/>
              </a:spcBef>
              <a:spcAft>
                <a:spcPts val="0"/>
              </a:spcAft>
            </a:pPr>
            <a:r>
              <a:rPr lang="en-US" dirty="0"/>
              <a:t>Scott</a:t>
            </a:r>
          </a:p>
        </p:txBody>
      </p:sp>
      <p:sp>
        <p:nvSpPr>
          <p:cNvPr id="6" name="Content Placeholder 5"/>
          <p:cNvSpPr txBox="1">
            <a:spLocks/>
          </p:cNvSpPr>
          <p:nvPr/>
        </p:nvSpPr>
        <p:spPr>
          <a:xfrm>
            <a:off x="6196178" y="1533503"/>
            <a:ext cx="4936474" cy="4638696"/>
          </a:xfrm>
          <a:prstGeom prst="rect">
            <a:avLst/>
          </a:prstGeom>
          <a:ln>
            <a:solidFill>
              <a:schemeClr val="tx1"/>
            </a:solidFill>
            <a:prstDash val="dash"/>
          </a:ln>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pPr>
            <a:r>
              <a:rPr lang="en-US" dirty="0"/>
              <a:t>To: xxx</a:t>
            </a:r>
          </a:p>
          <a:p>
            <a:pPr>
              <a:lnSpc>
                <a:spcPct val="100000"/>
              </a:lnSpc>
              <a:spcBef>
                <a:spcPts val="0"/>
              </a:spcBef>
              <a:spcAft>
                <a:spcPts val="0"/>
              </a:spcAft>
            </a:pPr>
            <a:r>
              <a:rPr lang="en-US" dirty="0"/>
              <a:t>From: </a:t>
            </a:r>
            <a:r>
              <a:rPr lang="en-US" dirty="0">
                <a:solidFill>
                  <a:srgbClr val="187F3A"/>
                </a:solidFill>
              </a:rPr>
              <a:t>scottsmith@gmail.com</a:t>
            </a:r>
          </a:p>
          <a:p>
            <a:pPr>
              <a:lnSpc>
                <a:spcPct val="100000"/>
              </a:lnSpc>
              <a:spcBef>
                <a:spcPts val="0"/>
              </a:spcBef>
              <a:spcAft>
                <a:spcPts val="0"/>
              </a:spcAft>
            </a:pPr>
            <a:r>
              <a:rPr lang="en-US" dirty="0"/>
              <a:t>Time: </a:t>
            </a:r>
            <a:r>
              <a:rPr lang="en-US" dirty="0">
                <a:solidFill>
                  <a:srgbClr val="187F3A"/>
                </a:solidFill>
              </a:rPr>
              <a:t>Saturday, 10:01 a.m.</a:t>
            </a:r>
          </a:p>
          <a:p>
            <a:pPr>
              <a:lnSpc>
                <a:spcPct val="100000"/>
              </a:lnSpc>
              <a:spcBef>
                <a:spcPts val="0"/>
              </a:spcBef>
              <a:spcAft>
                <a:spcPts val="0"/>
              </a:spcAft>
            </a:pPr>
            <a:endParaRPr lang="en-US" dirty="0"/>
          </a:p>
          <a:p>
            <a:pPr>
              <a:lnSpc>
                <a:spcPct val="100000"/>
              </a:lnSpc>
              <a:spcBef>
                <a:spcPts val="0"/>
              </a:spcBef>
              <a:spcAft>
                <a:spcPts val="0"/>
              </a:spcAft>
            </a:pPr>
            <a:r>
              <a:rPr lang="en-US" dirty="0"/>
              <a:t>Dear Friends and Family,</a:t>
            </a:r>
          </a:p>
          <a:p>
            <a:pPr>
              <a:lnSpc>
                <a:spcPct val="100000"/>
              </a:lnSpc>
              <a:spcBef>
                <a:spcPts val="0"/>
              </a:spcBef>
              <a:spcAft>
                <a:spcPts val="0"/>
              </a:spcAft>
            </a:pPr>
            <a:endParaRPr lang="en-US" dirty="0"/>
          </a:p>
          <a:p>
            <a:pPr>
              <a:lnSpc>
                <a:spcPct val="100000"/>
              </a:lnSpc>
              <a:spcBef>
                <a:spcPts val="0"/>
              </a:spcBef>
              <a:spcAft>
                <a:spcPts val="0"/>
              </a:spcAft>
            </a:pPr>
            <a:r>
              <a:rPr lang="en-US" dirty="0"/>
              <a:t>Please vote against House Bill xxxx. It’s a really bad law.</a:t>
            </a:r>
          </a:p>
          <a:p>
            <a:pPr>
              <a:lnSpc>
                <a:spcPct val="100000"/>
              </a:lnSpc>
              <a:spcBef>
                <a:spcPts val="0"/>
              </a:spcBef>
              <a:spcAft>
                <a:spcPts val="0"/>
              </a:spcAft>
            </a:pPr>
            <a:endParaRPr lang="en-US" dirty="0"/>
          </a:p>
          <a:p>
            <a:pPr>
              <a:lnSpc>
                <a:spcPct val="100000"/>
              </a:lnSpc>
              <a:spcBef>
                <a:spcPts val="0"/>
              </a:spcBef>
              <a:spcAft>
                <a:spcPts val="0"/>
              </a:spcAft>
            </a:pPr>
            <a:r>
              <a:rPr lang="en-US" dirty="0"/>
              <a:t>Your buddy,</a:t>
            </a:r>
          </a:p>
          <a:p>
            <a:pPr>
              <a:lnSpc>
                <a:spcPct val="100000"/>
              </a:lnSpc>
              <a:spcBef>
                <a:spcPts val="0"/>
              </a:spcBef>
              <a:spcAft>
                <a:spcPts val="0"/>
              </a:spcAft>
            </a:pPr>
            <a:endParaRPr lang="en-US" dirty="0"/>
          </a:p>
          <a:p>
            <a:pPr>
              <a:lnSpc>
                <a:spcPct val="100000"/>
              </a:lnSpc>
              <a:spcBef>
                <a:spcPts val="0"/>
              </a:spcBef>
              <a:spcAft>
                <a:spcPts val="0"/>
              </a:spcAft>
            </a:pPr>
            <a:r>
              <a:rPr lang="en-US" dirty="0"/>
              <a:t>Scott</a:t>
            </a:r>
          </a:p>
        </p:txBody>
      </p:sp>
    </p:spTree>
    <p:extLst>
      <p:ext uri="{BB962C8B-B14F-4D97-AF65-F5344CB8AC3E}">
        <p14:creationId xmlns:p14="http://schemas.microsoft.com/office/powerpoint/2010/main" val="45859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1076871" y="914400"/>
            <a:ext cx="4936474" cy="736282"/>
          </a:xfrm>
          <a:prstGeom prst="rect">
            <a:avLst/>
          </a:prstGeom>
        </p:spPr>
        <p:txBody>
          <a:bodyPr vert="horz" lIns="91440" tIns="45720" rIns="91440" bIns="45720" rtlCol="0" anchor="ctr">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2600" b="1" dirty="0">
              <a:solidFill>
                <a:schemeClr val="accent2"/>
              </a:solidFill>
            </a:endParaRPr>
          </a:p>
        </p:txBody>
      </p:sp>
      <p:sp>
        <p:nvSpPr>
          <p:cNvPr id="3" name="Text Placeholder 4"/>
          <p:cNvSpPr txBox="1">
            <a:spLocks/>
          </p:cNvSpPr>
          <p:nvPr/>
        </p:nvSpPr>
        <p:spPr>
          <a:xfrm>
            <a:off x="6196178" y="914400"/>
            <a:ext cx="4936474" cy="736282"/>
          </a:xfrm>
          <a:prstGeom prst="rect">
            <a:avLst/>
          </a:prstGeom>
        </p:spPr>
        <p:txBody>
          <a:bodyPr vert="horz" lIns="91440" tIns="45720" rIns="91440" bIns="45720" rtlCol="0" anchor="ctr">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2600" b="1" dirty="0">
              <a:solidFill>
                <a:schemeClr val="accent2"/>
              </a:solidFill>
            </a:endParaRPr>
          </a:p>
        </p:txBody>
      </p:sp>
      <p:sp>
        <p:nvSpPr>
          <p:cNvPr id="4" name="Title 1"/>
          <p:cNvSpPr txBox="1">
            <a:spLocks/>
          </p:cNvSpPr>
          <p:nvPr/>
        </p:nvSpPr>
        <p:spPr>
          <a:xfrm>
            <a:off x="1076871" y="304800"/>
            <a:ext cx="10055781" cy="5334000"/>
          </a:xfrm>
          <a:prstGeom prst="rect">
            <a:avLst/>
          </a:prstGeom>
        </p:spPr>
        <p:txBody>
          <a:bodyPr/>
          <a:lst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a:lstStyle>
          <a:p>
            <a:pPr algn="ctr"/>
            <a:endParaRPr lang="en-US" dirty="0"/>
          </a:p>
          <a:p>
            <a:pPr algn="ctr"/>
            <a:r>
              <a:rPr lang="en-US" dirty="0"/>
              <a:t>Questions?</a:t>
            </a:r>
          </a:p>
          <a:p>
            <a:pPr algn="ctr"/>
            <a:endParaRPr lang="en-US" dirty="0"/>
          </a:p>
          <a:p>
            <a:pPr algn="ctr"/>
            <a:endParaRPr lang="en-US" dirty="0"/>
          </a:p>
          <a:p>
            <a:pPr algn="ctr"/>
            <a:endParaRPr lang="en-US" dirty="0"/>
          </a:p>
          <a:p>
            <a:pPr algn="ctr"/>
            <a:r>
              <a:rPr lang="en-US" dirty="0"/>
              <a:t>The Office of General Counsel</a:t>
            </a:r>
          </a:p>
          <a:p>
            <a:pPr algn="ctr"/>
            <a:r>
              <a:rPr lang="en-US" dirty="0">
                <a:hlinkClick r:id="rId2"/>
              </a:rPr>
              <a:t>www.legal.Utah.edu</a:t>
            </a:r>
            <a:endParaRPr lang="en-US" dirty="0"/>
          </a:p>
          <a:p>
            <a:pPr algn="ctr"/>
            <a:r>
              <a:rPr lang="en-US" dirty="0"/>
              <a:t>(801) 585-7002</a:t>
            </a:r>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335539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298116-7949-4C0E-8A32-4CB1626982A1}"/>
              </a:ext>
            </a:extLst>
          </p:cNvPr>
          <p:cNvSpPr>
            <a:spLocks noGrp="1"/>
          </p:cNvSpPr>
          <p:nvPr>
            <p:ph type="title"/>
          </p:nvPr>
        </p:nvSpPr>
        <p:spPr>
          <a:xfrm>
            <a:off x="1261543" y="609600"/>
            <a:ext cx="9690116" cy="929775"/>
          </a:xfrm>
        </p:spPr>
        <p:txBody>
          <a:bodyPr rtlCol="0">
            <a:normAutofit/>
          </a:bodyPr>
          <a:lstStyle/>
          <a:p>
            <a:pPr algn="ctr">
              <a:defRPr/>
            </a:pPr>
            <a:r>
              <a:rPr lang="en-US" b="1" dirty="0">
                <a:latin typeface="+mn-lt"/>
              </a:rPr>
              <a:t>Key Take-Aways</a:t>
            </a:r>
          </a:p>
        </p:txBody>
      </p:sp>
      <p:sp>
        <p:nvSpPr>
          <p:cNvPr id="2" name="Footer Placeholder 1">
            <a:extLst>
              <a:ext uri="{FF2B5EF4-FFF2-40B4-BE49-F238E27FC236}">
                <a16:creationId xmlns:a16="http://schemas.microsoft.com/office/drawing/2014/main" id="{DCFC7CAA-F466-41CA-B0ED-6F7E05DC9845}"/>
              </a:ext>
            </a:extLst>
          </p:cNvPr>
          <p:cNvSpPr>
            <a:spLocks noGrp="1"/>
          </p:cNvSpPr>
          <p:nvPr>
            <p:ph type="ftr" sz="quarter" idx="11"/>
          </p:nvPr>
        </p:nvSpPr>
        <p:spPr>
          <a:xfrm rot="16200000">
            <a:off x="9956747" y="4046377"/>
            <a:ext cx="3580467" cy="365030"/>
          </a:xfrm>
        </p:spPr>
        <p:txBody>
          <a:bodyPr>
            <a:normAutofit/>
          </a:bodyPr>
          <a:lstStyle/>
          <a:p>
            <a:pPr>
              <a:spcAft>
                <a:spcPts val="600"/>
              </a:spcAft>
              <a:defRPr/>
            </a:pPr>
            <a:r>
              <a:rPr lang="en-US" dirty="0"/>
              <a:t>October 2022</a:t>
            </a:r>
          </a:p>
        </p:txBody>
      </p:sp>
      <p:sp>
        <p:nvSpPr>
          <p:cNvPr id="3" name="Slide Number Placeholder 2">
            <a:extLst>
              <a:ext uri="{FF2B5EF4-FFF2-40B4-BE49-F238E27FC236}">
                <a16:creationId xmlns:a16="http://schemas.microsoft.com/office/drawing/2014/main" id="{E3E8DFDE-587C-4B9E-B836-5C7DA7C00D7F}"/>
              </a:ext>
            </a:extLst>
          </p:cNvPr>
          <p:cNvSpPr>
            <a:spLocks noGrp="1"/>
          </p:cNvSpPr>
          <p:nvPr>
            <p:ph type="sldNum" sz="quarter" idx="12"/>
          </p:nvPr>
        </p:nvSpPr>
        <p:spPr>
          <a:xfrm>
            <a:off x="11289899" y="6171486"/>
            <a:ext cx="914162" cy="593570"/>
          </a:xfrm>
        </p:spPr>
        <p:txBody>
          <a:bodyPr>
            <a:normAutofit/>
          </a:bodyPr>
          <a:lstStyle/>
          <a:p>
            <a:pPr>
              <a:lnSpc>
                <a:spcPct val="90000"/>
              </a:lnSpc>
              <a:spcAft>
                <a:spcPts val="600"/>
              </a:spcAft>
              <a:defRPr/>
            </a:pPr>
            <a:fld id="{5AE595B4-734E-4E0F-BBCB-C05509DB00C4}" type="slidenum">
              <a:rPr lang="en-US" smtClean="0"/>
              <a:pPr>
                <a:lnSpc>
                  <a:spcPct val="90000"/>
                </a:lnSpc>
                <a:spcAft>
                  <a:spcPts val="600"/>
                </a:spcAft>
                <a:defRPr/>
              </a:pPr>
              <a:t>9</a:t>
            </a:fld>
            <a:endParaRPr lang="en-US" dirty="0"/>
          </a:p>
        </p:txBody>
      </p:sp>
      <p:graphicFrame>
        <p:nvGraphicFramePr>
          <p:cNvPr id="17" name="TextBox 4">
            <a:extLst>
              <a:ext uri="{FF2B5EF4-FFF2-40B4-BE49-F238E27FC236}">
                <a16:creationId xmlns:a16="http://schemas.microsoft.com/office/drawing/2014/main" id="{E5411764-B5C0-B609-8893-D3749C20EE00}"/>
              </a:ext>
            </a:extLst>
          </p:cNvPr>
          <p:cNvGraphicFramePr/>
          <p:nvPr/>
        </p:nvGraphicFramePr>
        <p:xfrm>
          <a:off x="1261543" y="1707724"/>
          <a:ext cx="9633278" cy="4200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636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3.xml><?xml version="1.0" encoding="utf-8"?>
<ds:datastoreItem xmlns:ds="http://schemas.openxmlformats.org/officeDocument/2006/customXml" ds:itemID="{5E700CCB-20BA-4760-AB9F-AC3B63ED32E0}">
  <ds:schemaRefs>
    <ds:schemaRef ds:uri="http://schemas.microsoft.com/office/infopath/2007/PartnerControls"/>
    <ds:schemaRef ds:uri="http://purl.org/dc/terms/"/>
    <ds:schemaRef ds:uri="http://www.w3.org/XML/1998/namespace"/>
    <ds:schemaRef ds:uri="http://schemas.microsoft.com/office/2006/documentManagement/types"/>
    <ds:schemaRef ds:uri="http://purl.org/dc/elements/1.1/"/>
    <ds:schemaRef ds:uri="a4f35948-e619-41b3-aa29-22878b09cfd2"/>
    <ds:schemaRef ds:uri="http://schemas.openxmlformats.org/package/2006/metadata/core-properties"/>
    <ds:schemaRef ds:uri="40262f94-9f35-4ac3-9a90-690165a166b7"/>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Template>
  <TotalTime>39489</TotalTime>
  <Words>6422</Words>
  <Application>Microsoft Office PowerPoint</Application>
  <PresentationFormat>Custom</PresentationFormat>
  <Paragraphs>635</Paragraphs>
  <Slides>86</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86</vt:i4>
      </vt:variant>
    </vt:vector>
  </HeadingPairs>
  <TitlesOfParts>
    <vt:vector size="95" baseType="lpstr">
      <vt:lpstr>Arial</vt:lpstr>
      <vt:lpstr>Calibri</vt:lpstr>
      <vt:lpstr>Calibri Light</vt:lpstr>
      <vt:lpstr>Constantia</vt:lpstr>
      <vt:lpstr>Courier New</vt:lpstr>
      <vt:lpstr>Source Sans Pro</vt:lpstr>
      <vt:lpstr>Times New Roman</vt:lpstr>
      <vt:lpstr>Wingdings</vt:lpstr>
      <vt:lpstr>1_Retrospect</vt:lpstr>
      <vt:lpstr>2022 University of Utah Legal Update</vt:lpstr>
      <vt:lpstr>2022 Legal Update Agenda</vt:lpstr>
      <vt:lpstr>Hot Topics in Higher Education</vt:lpstr>
      <vt:lpstr>What Are Export Controls?</vt:lpstr>
      <vt:lpstr>Export Control Compliance is Relevant to Many Routine Activities!</vt:lpstr>
      <vt:lpstr>  Foreign Influence International Collaborations are Important, Encouraged  and Supported at the University of Utah</vt:lpstr>
      <vt:lpstr>Foreign influence controls must be well-targeted, strategic, and intended to minimize risk while supporting the U’s academic and research work. </vt:lpstr>
      <vt:lpstr>The way to avoid undue foreign influence is Disclosure! Disclosure! Disclosure!</vt:lpstr>
      <vt:lpstr>Key Take-Aways</vt:lpstr>
      <vt:lpstr>PowerPoint Presentation</vt:lpstr>
      <vt:lpstr>Telecommuting</vt:lpstr>
      <vt:lpstr>Race-Conscious Admissions</vt:lpstr>
      <vt:lpstr>Harvard and UNC Cases</vt:lpstr>
      <vt:lpstr>Pregnancy Termination</vt:lpstr>
      <vt:lpstr>University Regulations</vt:lpstr>
      <vt:lpstr>PowerPoint Presentation</vt:lpstr>
      <vt:lpstr>PowerPoint Presentation</vt:lpstr>
      <vt:lpstr>PowerPoint Presentation</vt:lpstr>
      <vt:lpstr>Regulations Contacts</vt:lpstr>
      <vt:lpstr>Trademarks 101</vt:lpstr>
      <vt:lpstr>What is a trademark?</vt:lpstr>
      <vt:lpstr>Trademarks vs. patents vs. copyrights</vt:lpstr>
      <vt:lpstr>How to protect a trademark?</vt:lpstr>
      <vt:lpstr> </vt:lpstr>
      <vt:lpstr>How does the U protect its 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avoid trademark infringement?</vt:lpstr>
      <vt:lpstr>Questions?</vt:lpstr>
      <vt:lpstr>Contracts: Key Considerations </vt:lpstr>
      <vt:lpstr>What is a contract?</vt:lpstr>
      <vt:lpstr>PowerPoint Presentation</vt:lpstr>
      <vt:lpstr>PowerPoint Presentation</vt:lpstr>
      <vt:lpstr>PowerPoint Presentation</vt:lpstr>
      <vt:lpstr>PowerPoint Presentation</vt:lpstr>
      <vt:lpstr>PowerPoint Presentation</vt:lpstr>
      <vt:lpstr>PowerPoint Presentation</vt:lpstr>
      <vt:lpstr>Inflation Reduction Act of 2022 </vt:lpstr>
      <vt:lpstr>PowerPoint Presentation</vt:lpstr>
      <vt:lpstr>PowerPoint Presentation</vt:lpstr>
      <vt:lpstr>Requires Medicare to Negotiate Prices for Certain Drugs</vt:lpstr>
      <vt:lpstr>Requires Medicare to Negotiate Prices for Certain Drugs</vt:lpstr>
      <vt:lpstr>Requires Medicare to Negotiate Prices for Certain Drugs</vt:lpstr>
      <vt:lpstr>Caps Certain Drug Costs</vt:lpstr>
      <vt:lpstr>Climate Provisions: 10 Takeaways</vt:lpstr>
      <vt:lpstr>PowerPoint Presentation</vt:lpstr>
      <vt:lpstr>PowerPoint Presentation</vt:lpstr>
      <vt:lpstr>PowerPoint Presentation</vt:lpstr>
      <vt:lpstr>PowerPoint Presentation</vt:lpstr>
      <vt:lpstr>Key Issues in Utah Legislation </vt:lpstr>
      <vt:lpstr>Data Privacy</vt:lpstr>
      <vt:lpstr>Financial Aid</vt:lpstr>
      <vt:lpstr>Higher Education</vt:lpstr>
      <vt:lpstr>Holidays and Leave</vt:lpstr>
      <vt:lpstr>Facilities Management</vt:lpstr>
      <vt:lpstr>Protections for Health Care Personnel</vt:lpstr>
      <vt:lpstr>Workforce / Training</vt:lpstr>
      <vt:lpstr>Workforce / Training</vt:lpstr>
      <vt:lpstr>Malpractice / Litigation</vt:lpstr>
      <vt:lpstr>Interstate Compacts</vt:lpstr>
      <vt:lpstr>Looking Ahead</vt:lpstr>
      <vt:lpstr>Retaliation, Abusive Conduct and Whistleblower Concerns </vt:lpstr>
      <vt:lpstr>Retaliation</vt:lpstr>
      <vt:lpstr>Retaliation</vt:lpstr>
      <vt:lpstr>Practical Tips </vt:lpstr>
      <vt:lpstr>Abusive Conduct</vt:lpstr>
      <vt:lpstr>State Law/University Policy</vt:lpstr>
      <vt:lpstr>Reporting and Resolving</vt:lpstr>
      <vt:lpstr>Whistleblowers on Campus</vt:lpstr>
      <vt:lpstr>What is a Whistleblower?</vt:lpstr>
      <vt:lpstr>Utah Statute</vt:lpstr>
      <vt:lpstr>Policy 5-211</vt:lpstr>
      <vt:lpstr>Practical Tips</vt:lpstr>
      <vt:lpstr>Free Speech v. Authority to Speak  on Behalf of the Institution </vt:lpstr>
      <vt:lpstr>General Rule</vt:lpstr>
      <vt:lpstr>If you are engaging in free speech:</vt:lpstr>
      <vt:lpstr>Are you speaking: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Update  2017</dc:title>
  <dc:creator>Audrey Patterson</dc:creator>
  <cp:lastModifiedBy>Brian Christiansen</cp:lastModifiedBy>
  <cp:revision>1057</cp:revision>
  <cp:lastPrinted>2018-07-09T14:52:30Z</cp:lastPrinted>
  <dcterms:created xsi:type="dcterms:W3CDTF">2017-10-25T19:38:45Z</dcterms:created>
  <dcterms:modified xsi:type="dcterms:W3CDTF">2022-11-16T21:21:22Z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